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1" r:id="rId3"/>
    <p:sldId id="290" r:id="rId4"/>
    <p:sldId id="265" r:id="rId5"/>
    <p:sldId id="280" r:id="rId6"/>
    <p:sldId id="266" r:id="rId7"/>
    <p:sldId id="293" r:id="rId8"/>
    <p:sldId id="294" r:id="rId9"/>
    <p:sldId id="292" r:id="rId10"/>
    <p:sldId id="310" r:id="rId11"/>
    <p:sldId id="267" r:id="rId12"/>
    <p:sldId id="295" r:id="rId13"/>
    <p:sldId id="317" r:id="rId14"/>
    <p:sldId id="262" r:id="rId15"/>
    <p:sldId id="261" r:id="rId16"/>
    <p:sldId id="263" r:id="rId17"/>
    <p:sldId id="264" r:id="rId18"/>
    <p:sldId id="278" r:id="rId19"/>
    <p:sldId id="318" r:id="rId20"/>
    <p:sldId id="275" r:id="rId21"/>
    <p:sldId id="306" r:id="rId22"/>
    <p:sldId id="311" r:id="rId23"/>
    <p:sldId id="312" r:id="rId24"/>
    <p:sldId id="313" r:id="rId25"/>
    <p:sldId id="314" r:id="rId26"/>
    <p:sldId id="315" r:id="rId27"/>
    <p:sldId id="269" r:id="rId28"/>
    <p:sldId id="308" r:id="rId29"/>
    <p:sldId id="309" r:id="rId30"/>
    <p:sldId id="307" r:id="rId31"/>
    <p:sldId id="316" r:id="rId32"/>
    <p:sldId id="279" r:id="rId33"/>
    <p:sldId id="271" r:id="rId34"/>
    <p:sldId id="272" r:id="rId35"/>
    <p:sldId id="274" r:id="rId36"/>
    <p:sldId id="273" r:id="rId37"/>
    <p:sldId id="289" r:id="rId38"/>
    <p:sldId id="298" r:id="rId39"/>
    <p:sldId id="281" r:id="rId40"/>
    <p:sldId id="282" r:id="rId41"/>
    <p:sldId id="283" r:id="rId42"/>
    <p:sldId id="284" r:id="rId43"/>
    <p:sldId id="285" r:id="rId44"/>
    <p:sldId id="286" r:id="rId45"/>
    <p:sldId id="287" r:id="rId46"/>
    <p:sldId id="288" r:id="rId47"/>
    <p:sldId id="297" r:id="rId48"/>
    <p:sldId id="268" r:id="rId49"/>
    <p:sldId id="270" r:id="rId50"/>
    <p:sldId id="299" r:id="rId51"/>
    <p:sldId id="300" r:id="rId52"/>
    <p:sldId id="301" r:id="rId53"/>
    <p:sldId id="302" r:id="rId54"/>
    <p:sldId id="305" r:id="rId55"/>
    <p:sldId id="304" r:id="rId56"/>
    <p:sldId id="303" r:id="rId57"/>
    <p:sldId id="31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68" autoAdjust="0"/>
  </p:normalViewPr>
  <p:slideViewPr>
    <p:cSldViewPr>
      <p:cViewPr varScale="1">
        <p:scale>
          <a:sx n="69" d="100"/>
          <a:sy n="69" d="100"/>
        </p:scale>
        <p:origin x="72" y="66"/>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46EA-CD40-4DFA-8724-890FA0A41D0A}" type="datetimeFigureOut">
              <a:rPr lang="en-US" smtClean="0"/>
              <a:pPr/>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FCF596-122A-4EAC-A716-43D696667688}" type="slidenum">
              <a:rPr lang="en-US" smtClean="0"/>
              <a:pPr/>
              <a:t>‹#›</a:t>
            </a:fld>
            <a:endParaRPr lang="en-US"/>
          </a:p>
        </p:txBody>
      </p:sp>
    </p:spTree>
    <p:extLst>
      <p:ext uri="{BB962C8B-B14F-4D97-AF65-F5344CB8AC3E}">
        <p14:creationId xmlns:p14="http://schemas.microsoft.com/office/powerpoint/2010/main" val="427179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Human_eye" TargetMode="External"/><Relationship Id="rId13" Type="http://schemas.openxmlformats.org/officeDocument/2006/relationships/hyperlink" Target="http://en.wikipedia.org/wiki/Solid_angle" TargetMode="External"/><Relationship Id="rId18" Type="http://schemas.openxmlformats.org/officeDocument/2006/relationships/hyperlink" Target="http://en.wikipedia.org/wiki/Luminous_efficiency" TargetMode="External"/><Relationship Id="rId3" Type="http://schemas.openxmlformats.org/officeDocument/2006/relationships/hyperlink" Target="http://en.wikipedia.org/wiki/SI_derived_unit" TargetMode="External"/><Relationship Id="rId7" Type="http://schemas.openxmlformats.org/officeDocument/2006/relationships/hyperlink" Target="http://en.wikipedia.org/wiki/Radiant_flux" TargetMode="External"/><Relationship Id="rId12" Type="http://schemas.openxmlformats.org/officeDocument/2006/relationships/hyperlink" Target="http://en.wikipedia.org/wiki/Steradian" TargetMode="External"/><Relationship Id="rId17" Type="http://schemas.openxmlformats.org/officeDocument/2006/relationships/hyperlink" Target="http://en.wikipedia.org/wiki/Luminosity_function" TargetMode="External"/><Relationship Id="rId2" Type="http://schemas.openxmlformats.org/officeDocument/2006/relationships/slide" Target="../slides/slide2.xml"/><Relationship Id="rId16" Type="http://schemas.openxmlformats.org/officeDocument/2006/relationships/hyperlink" Target="http://en.wikipedia.org/wiki/Luminous_intensity" TargetMode="External"/><Relationship Id="rId1" Type="http://schemas.openxmlformats.org/officeDocument/2006/relationships/notesMaster" Target="../notesMasters/notesMaster1.xml"/><Relationship Id="rId6" Type="http://schemas.openxmlformats.org/officeDocument/2006/relationships/hyperlink" Target="http://en.wikipedia.org/wiki/Power_(physics)" TargetMode="External"/><Relationship Id="rId11" Type="http://schemas.openxmlformats.org/officeDocument/2006/relationships/hyperlink" Target="http://en.wikipedia.org/wiki/Candela" TargetMode="External"/><Relationship Id="rId5" Type="http://schemas.openxmlformats.org/officeDocument/2006/relationships/hyperlink" Target="http://en.wikipedia.org/wiki/Visible_light" TargetMode="External"/><Relationship Id="rId15" Type="http://schemas.openxmlformats.org/officeDocument/2006/relationships/hyperlink" Target="http://en.wikipedia.org/wiki/SI_base_unit" TargetMode="External"/><Relationship Id="rId10" Type="http://schemas.openxmlformats.org/officeDocument/2006/relationships/hyperlink" Target="http://en.wikipedia.org/wiki/Lux" TargetMode="External"/><Relationship Id="rId19" Type="http://schemas.openxmlformats.org/officeDocument/2006/relationships/hyperlink" Target="http://en.wikipedia.org/wiki/Candle" TargetMode="External"/><Relationship Id="rId4" Type="http://schemas.openxmlformats.org/officeDocument/2006/relationships/hyperlink" Target="http://en.wikipedia.org/wiki/Luminous_flux" TargetMode="External"/><Relationship Id="rId9" Type="http://schemas.openxmlformats.org/officeDocument/2006/relationships/hyperlink" Target="http://en.wikipedia.org/wiki/Wavelength" TargetMode="External"/><Relationship Id="rId14" Type="http://schemas.openxmlformats.org/officeDocument/2006/relationships/hyperlink" Target="http://en.wikipedia.org/wiki/Help:IPA_for_Englis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inhabitat.com/exclusive-photos-inhabitat-tours-the-new-leed-platnium-rmi2-building-in-colorado/" TargetMode="External"/><Relationship Id="rId3" Type="http://schemas.openxmlformats.org/officeDocument/2006/relationships/hyperlink" Target="http://inhabitat.com/daylighting/" TargetMode="External"/><Relationship Id="rId7" Type="http://schemas.openxmlformats.org/officeDocument/2006/relationships/hyperlink" Target="http://inhabitat.com/is-leed-still-leading-the-way-for-green-building/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building.dow.com/na/en/products/insulation/thermaxsheathing.htm" TargetMode="External"/><Relationship Id="rId5" Type="http://schemas.openxmlformats.org/officeDocument/2006/relationships/hyperlink" Target="http://inhabitat.com/shipping-container-concept-store-features-a-foam-skin/" TargetMode="External"/><Relationship Id="rId4" Type="http://schemas.openxmlformats.org/officeDocument/2006/relationships/hyperlink" Target="http://inhabitat.com/green-building-101-materials-resources-part-ii/"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Heat" TargetMode="External"/><Relationship Id="rId13" Type="http://schemas.openxmlformats.org/officeDocument/2006/relationships/hyperlink" Target="http://en.wikipedia.org/w/index.php?title=Micro-blinds&amp;action=edit&amp;redlink=1" TargetMode="External"/><Relationship Id="rId18" Type="http://schemas.openxmlformats.org/officeDocument/2006/relationships/hyperlink" Target="http://en.wikipedia.org/wiki/UV" TargetMode="External"/><Relationship Id="rId3" Type="http://schemas.openxmlformats.org/officeDocument/2006/relationships/hyperlink" Target="http://en.wikipedia.org/wiki/Window" TargetMode="External"/><Relationship Id="rId7" Type="http://schemas.openxmlformats.org/officeDocument/2006/relationships/hyperlink" Target="http://en.wikipedia.org/wiki/Light" TargetMode="External"/><Relationship Id="rId12" Type="http://schemas.openxmlformats.org/officeDocument/2006/relationships/hyperlink" Target="http://en.wikipedia.org/wiki/Smart_glass" TargetMode="External"/><Relationship Id="rId17" Type="http://schemas.openxmlformats.org/officeDocument/2006/relationships/hyperlink" Target="http://en.wikipedia.org/wiki/Curtain" TargetMode="External"/><Relationship Id="rId2" Type="http://schemas.openxmlformats.org/officeDocument/2006/relationships/slide" Target="../slides/slide47.xml"/><Relationship Id="rId16" Type="http://schemas.openxmlformats.org/officeDocument/2006/relationships/hyperlink" Target="http://en.wikipedia.org/wiki/Window_blind" TargetMode="External"/><Relationship Id="rId1" Type="http://schemas.openxmlformats.org/officeDocument/2006/relationships/notesMaster" Target="../notesMasters/notesMaster1.xml"/><Relationship Id="rId6" Type="http://schemas.openxmlformats.org/officeDocument/2006/relationships/hyperlink" Target="http://en.wikipedia.org/wiki/Glazing_in_architecture" TargetMode="External"/><Relationship Id="rId11" Type="http://schemas.openxmlformats.org/officeDocument/2006/relationships/hyperlink" Target="http://en.wikipedia.org/wiki/Privacy" TargetMode="External"/><Relationship Id="rId5" Type="http://schemas.openxmlformats.org/officeDocument/2006/relationships/hyperlink" Target="http://en.wikipedia.org/wiki/Glass" TargetMode="External"/><Relationship Id="rId15" Type="http://schemas.openxmlformats.org/officeDocument/2006/relationships/hyperlink" Target="http://en.wikipedia.org/wiki/Lighting" TargetMode="External"/><Relationship Id="rId10" Type="http://schemas.openxmlformats.org/officeDocument/2006/relationships/hyperlink" Target="http://en.wikipedia.org/wiki/Opacity_(optics)" TargetMode="External"/><Relationship Id="rId19" Type="http://schemas.openxmlformats.org/officeDocument/2006/relationships/hyperlink" Target="http://en.wikipedia.org/wiki/Emissivity" TargetMode="External"/><Relationship Id="rId4" Type="http://schemas.openxmlformats.org/officeDocument/2006/relationships/hyperlink" Target="http://en.wikipedia.org/wiki/Skylight_(window)" TargetMode="External"/><Relationship Id="rId9" Type="http://schemas.openxmlformats.org/officeDocument/2006/relationships/hyperlink" Target="http://en.wikipedia.org/wiki/Transparency_(optics)" TargetMode="External"/><Relationship Id="rId14" Type="http://schemas.openxmlformats.org/officeDocument/2006/relationships/hyperlink" Target="http://en.wikipedia.org/wiki/HVAC"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ynergylightingusa.com/supply/fixtures/" TargetMode="External"/><Relationship Id="rId3" Type="http://schemas.openxmlformats.org/officeDocument/2006/relationships/hyperlink" Target="http://synergylightingusa.com/service/parking-lot-lighting/" TargetMode="External"/><Relationship Id="rId7" Type="http://schemas.openxmlformats.org/officeDocument/2006/relationships/hyperlink" Target="http://synergylightingusa.com/service/parking-lot-lighting/induction/" TargetMode="External"/><Relationship Id="rId12" Type="http://schemas.openxmlformats.org/officeDocument/2006/relationships/hyperlink" Target="http://synergylightingusa.com/service/lighting-retrofit/complimentary-feasibility-study/"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ynergylightingusa.com/led-lighting/" TargetMode="External"/><Relationship Id="rId11" Type="http://schemas.openxmlformats.org/officeDocument/2006/relationships/hyperlink" Target="http://www.synergylightingusa.com/contact-us/" TargetMode="External"/><Relationship Id="rId5" Type="http://schemas.openxmlformats.org/officeDocument/2006/relationships/hyperlink" Target="http://synergylightingusa.com/how-to-tell-if-a-metal-halide-light-bulb-or-ballast-need-replaced/" TargetMode="External"/><Relationship Id="rId10" Type="http://schemas.openxmlformats.org/officeDocument/2006/relationships/hyperlink" Target="http://synergylightingusa.com/service/natural-lighting/" TargetMode="External"/><Relationship Id="rId4" Type="http://schemas.openxmlformats.org/officeDocument/2006/relationships/hyperlink" Target="http://synergylightingusa.com/supply/light-bulbs/high-intensity/" TargetMode="External"/><Relationship Id="rId9" Type="http://schemas.openxmlformats.org/officeDocument/2006/relationships/hyperlink" Target="http://synergylightingusa.com/supply/ballasts/hid-ballas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naturalfrequency.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sunlight </a:t>
            </a:r>
            <a:r>
              <a:rPr lang="en-US" dirty="0" smtClean="0">
                <a:sym typeface="Symbol"/>
              </a:rPr>
              <a:t> </a:t>
            </a:r>
            <a:r>
              <a:rPr lang="en-US" dirty="0" smtClean="0">
                <a:solidFill>
                  <a:srgbClr val="FF0000"/>
                </a:solidFill>
              </a:rPr>
              <a:t>32,000 to 100,000 lux</a:t>
            </a:r>
          </a:p>
          <a:p>
            <a:r>
              <a:rPr lang="en-US" dirty="0" smtClean="0"/>
              <a:t>Bright office </a:t>
            </a:r>
            <a:r>
              <a:rPr lang="en-US" dirty="0" smtClean="0">
                <a:sym typeface="Symbol"/>
              </a:rPr>
              <a:t> </a:t>
            </a:r>
            <a:r>
              <a:rPr lang="en-US" dirty="0" smtClean="0">
                <a:solidFill>
                  <a:srgbClr val="FF0000"/>
                </a:solidFill>
                <a:sym typeface="Symbol"/>
              </a:rPr>
              <a:t>~ </a:t>
            </a:r>
            <a:r>
              <a:rPr lang="en-US" dirty="0" smtClean="0">
                <a:solidFill>
                  <a:srgbClr val="FF0000"/>
                </a:solidFill>
              </a:rPr>
              <a:t>400 lux</a:t>
            </a:r>
          </a:p>
          <a:p>
            <a:r>
              <a:rPr lang="en-US" dirty="0" smtClean="0"/>
              <a:t>Moonlight </a:t>
            </a:r>
            <a:r>
              <a:rPr lang="en-US" dirty="0" smtClean="0">
                <a:sym typeface="Symbol"/>
              </a:rPr>
              <a:t> </a:t>
            </a:r>
            <a:r>
              <a:rPr lang="en-US" dirty="0" smtClean="0">
                <a:solidFill>
                  <a:srgbClr val="FF0000"/>
                </a:solidFill>
                <a:sym typeface="Symbol"/>
              </a:rPr>
              <a:t>~ </a:t>
            </a:r>
            <a:r>
              <a:rPr lang="en-US" dirty="0" smtClean="0">
                <a:solidFill>
                  <a:srgbClr val="FF0000"/>
                </a:solidFill>
              </a:rPr>
              <a:t>1 lux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Lumen </a:t>
            </a:r>
            <a:r>
              <a:rPr lang="en-US" sz="1200" kern="1200" dirty="0" smtClean="0">
                <a:solidFill>
                  <a:schemeClr val="tx1"/>
                </a:solidFill>
                <a:latin typeface="+mn-lt"/>
                <a:ea typeface="+mn-ea"/>
                <a:cs typeface="+mn-cs"/>
              </a:rPr>
              <a:t>unit of measurement of the amount of brightness that comes from a light source. Lumens define "luminous flux," which is energy within the range of frequencies we perceive as light. For example, a wax candle generates 13 lumens; a 100 watt bulb generates 1,200 lumens. (www.pcmag.com)</a:t>
            </a:r>
          </a:p>
          <a:p>
            <a:endParaRPr lang="en-US" sz="1200" kern="1200" dirty="0" smtClean="0">
              <a:solidFill>
                <a:schemeClr val="tx1"/>
              </a:solidFill>
              <a:latin typeface="+mn-lt"/>
              <a:ea typeface="+mn-ea"/>
              <a:cs typeface="+mn-cs"/>
            </a:endParaRPr>
          </a:p>
          <a:p>
            <a:pPr rtl="0"/>
            <a:r>
              <a:rPr lang="en-US" dirty="0" smtClean="0"/>
              <a:t>The </a:t>
            </a:r>
            <a:r>
              <a:rPr lang="en-US" b="1" dirty="0" smtClean="0"/>
              <a:t>lumen</a:t>
            </a:r>
            <a:r>
              <a:rPr lang="en-US" dirty="0" smtClean="0"/>
              <a:t> (symbol: </a:t>
            </a:r>
            <a:r>
              <a:rPr lang="en-US" b="1" dirty="0" smtClean="0"/>
              <a:t>lm</a:t>
            </a:r>
            <a:r>
              <a:rPr lang="en-US" dirty="0" smtClean="0"/>
              <a:t>) is the </a:t>
            </a:r>
            <a:r>
              <a:rPr lang="en-US" dirty="0" smtClean="0">
                <a:hlinkClick r:id="rId3" action="ppaction://hlinkfile" tooltip="SI derived unit"/>
              </a:rPr>
              <a:t>SI derived unit</a:t>
            </a:r>
            <a:r>
              <a:rPr lang="en-US" dirty="0" smtClean="0"/>
              <a:t> of </a:t>
            </a:r>
            <a:r>
              <a:rPr lang="en-US" dirty="0" smtClean="0">
                <a:hlinkClick r:id="rId4" action="ppaction://hlinkfile" tooltip="Luminous flux"/>
              </a:rPr>
              <a:t>luminous flux</a:t>
            </a:r>
            <a:r>
              <a:rPr lang="en-US" dirty="0" smtClean="0"/>
              <a:t>, a measure of the total "amount" of </a:t>
            </a:r>
            <a:r>
              <a:rPr lang="en-US" dirty="0" smtClean="0">
                <a:hlinkClick r:id="rId5" action="ppaction://hlinkfile" tooltip="Visible light"/>
              </a:rPr>
              <a:t>visible light</a:t>
            </a:r>
            <a:r>
              <a:rPr lang="en-US" dirty="0" smtClean="0"/>
              <a:t> emitted by a source. Luminous flux differs from </a:t>
            </a:r>
            <a:r>
              <a:rPr lang="en-US" dirty="0" smtClean="0">
                <a:hlinkClick r:id="rId6" action="ppaction://hlinkfile" tooltip="Power (physics)"/>
              </a:rPr>
              <a:t>power</a:t>
            </a:r>
            <a:r>
              <a:rPr lang="en-US" dirty="0" smtClean="0"/>
              <a:t> (</a:t>
            </a:r>
            <a:r>
              <a:rPr lang="en-US" i="1" dirty="0" smtClean="0">
                <a:hlinkClick r:id="rId7" action="ppaction://hlinkfile" tooltip="Radiant flux"/>
              </a:rPr>
              <a:t>radiant flux</a:t>
            </a:r>
            <a:r>
              <a:rPr lang="en-US" dirty="0" smtClean="0"/>
              <a:t>) in that luminous flux measurements reflect the varying sensitivity of the </a:t>
            </a:r>
            <a:r>
              <a:rPr lang="en-US" dirty="0" smtClean="0">
                <a:hlinkClick r:id="rId8" action="ppaction://hlinkfile" tooltip="Human eye"/>
              </a:rPr>
              <a:t>human eye</a:t>
            </a:r>
            <a:r>
              <a:rPr lang="en-US" dirty="0" smtClean="0"/>
              <a:t> to different </a:t>
            </a:r>
            <a:r>
              <a:rPr lang="en-US" dirty="0" smtClean="0">
                <a:hlinkClick r:id="rId9" action="ppaction://hlinkfile" tooltip="Wavelength"/>
              </a:rPr>
              <a:t>wavelengths</a:t>
            </a:r>
            <a:r>
              <a:rPr lang="en-US" dirty="0" smtClean="0"/>
              <a:t> of light, while radiant flux measurements indicate the total power of all light emitted, independent of the eye's ability to perceive it. A </a:t>
            </a:r>
            <a:r>
              <a:rPr lang="en-US" dirty="0" smtClean="0">
                <a:hlinkClick r:id="rId10" action="ppaction://hlinkfile" tooltip="Lux"/>
              </a:rPr>
              <a:t>lux</a:t>
            </a:r>
            <a:r>
              <a:rPr lang="en-US" dirty="0" smtClean="0"/>
              <a:t> is one lumen per square meter.</a:t>
            </a:r>
          </a:p>
          <a:p>
            <a:pPr rtl="0"/>
            <a:r>
              <a:rPr lang="en-US" dirty="0" smtClean="0"/>
              <a:t>The lumen is defined in relation to the </a:t>
            </a:r>
            <a:r>
              <a:rPr lang="en-US" dirty="0" smtClean="0">
                <a:hlinkClick r:id="rId11" action="ppaction://hlinkfile" tooltip="Candela"/>
              </a:rPr>
              <a:t>candela</a:t>
            </a:r>
            <a:r>
              <a:rPr lang="en-US" dirty="0" smtClean="0"/>
              <a:t> as</a:t>
            </a:r>
          </a:p>
          <a:p>
            <a:pPr rtl="0"/>
            <a:r>
              <a:rPr lang="en-US" dirty="0" smtClean="0"/>
              <a:t>1 lm = 1 </a:t>
            </a:r>
            <a:r>
              <a:rPr lang="en-US" dirty="0" err="1" smtClean="0">
                <a:hlinkClick r:id="rId11" action="ppaction://hlinkfile" tooltip="Candela"/>
              </a:rPr>
              <a:t>cd</a:t>
            </a:r>
            <a:r>
              <a:rPr lang="en-US" dirty="0" err="1" smtClean="0"/>
              <a:t>·</a:t>
            </a:r>
            <a:r>
              <a:rPr lang="en-US" dirty="0" err="1" smtClean="0">
                <a:hlinkClick r:id="rId12" action="ppaction://hlinkfile" tooltip="Steradian"/>
              </a:rPr>
              <a:t>sr</a:t>
            </a:r>
            <a:r>
              <a:rPr lang="en-US" dirty="0" smtClean="0"/>
              <a:t> A full sphere has a </a:t>
            </a:r>
            <a:r>
              <a:rPr lang="en-US" dirty="0" smtClean="0">
                <a:hlinkClick r:id="rId13" action="ppaction://hlinkfile" tooltip="Solid angle"/>
              </a:rPr>
              <a:t>solid angle</a:t>
            </a:r>
            <a:r>
              <a:rPr lang="en-US" dirty="0" smtClean="0"/>
              <a:t> of 4·π </a:t>
            </a:r>
            <a:r>
              <a:rPr lang="en-US" dirty="0" err="1" smtClean="0">
                <a:hlinkClick r:id="rId12" action="ppaction://hlinkfile" tooltip="Steradian"/>
              </a:rPr>
              <a:t>steradians</a:t>
            </a:r>
            <a:r>
              <a:rPr lang="en-US" dirty="0" smtClean="0"/>
              <a:t>,</a:t>
            </a:r>
            <a:r>
              <a:rPr lang="en-US" baseline="30000" dirty="0" smtClean="0">
                <a:hlinkClick r:id="" action="ppaction://hlinkfile"/>
              </a:rPr>
              <a:t>[1]</a:t>
            </a:r>
            <a:r>
              <a:rPr lang="en-US" dirty="0" smtClean="0"/>
              <a:t> so a light source that uniformly radiates one </a:t>
            </a:r>
            <a:r>
              <a:rPr lang="en-US" dirty="0" smtClean="0">
                <a:hlinkClick r:id="rId11" action="ppaction://hlinkfile" tooltip="Candela"/>
              </a:rPr>
              <a:t>candela</a:t>
            </a:r>
            <a:r>
              <a:rPr lang="en-US" dirty="0" smtClean="0"/>
              <a:t> in all directions has a total luminous flux of 1 cd·4π </a:t>
            </a:r>
            <a:r>
              <a:rPr lang="en-US" dirty="0" err="1" smtClean="0"/>
              <a:t>sr</a:t>
            </a:r>
            <a:r>
              <a:rPr lang="en-US" dirty="0" smtClean="0"/>
              <a:t> = 4π ≈ 12.57 lumens.</a:t>
            </a:r>
            <a:r>
              <a:rPr lang="en-US" baseline="30000" dirty="0" smtClean="0">
                <a:hlinkClick r:id="" action="ppaction://hlinkfile"/>
              </a:rPr>
              <a:t>[2]</a:t>
            </a:r>
            <a:r>
              <a:rPr lang="en-US" baseline="30000" dirty="0" smtClean="0"/>
              <a:t> (Wikipedia)</a:t>
            </a:r>
          </a:p>
          <a:p>
            <a:pPr rtl="0"/>
            <a:r>
              <a:rPr lang="en-US" dirty="0" smtClean="0"/>
              <a:t>The </a:t>
            </a:r>
            <a:r>
              <a:rPr lang="en-US" b="1" dirty="0" smtClean="0"/>
              <a:t>candela</a:t>
            </a:r>
            <a:r>
              <a:rPr lang="en-US" dirty="0" smtClean="0"/>
              <a:t> (pron.: </a:t>
            </a:r>
            <a:r>
              <a:rPr lang="en-US" dirty="0" smtClean="0">
                <a:hlinkClick r:id="rId14" tooltip="Help:IPA for English"/>
              </a:rPr>
              <a:t>/</a:t>
            </a:r>
            <a:r>
              <a:rPr lang="en-US" dirty="0" err="1" smtClean="0">
                <a:effectLst/>
                <a:hlinkClick r:id="rId14" tooltip="Help:IPA for English"/>
              </a:rPr>
              <a:t>kænˈdɛlə</a:t>
            </a:r>
            <a:r>
              <a:rPr lang="en-US" dirty="0" smtClean="0">
                <a:hlinkClick r:id="rId14" tooltip="Help:IPA for English"/>
              </a:rPr>
              <a:t>/</a:t>
            </a:r>
            <a:r>
              <a:rPr lang="en-US" dirty="0" smtClean="0"/>
              <a:t> or </a:t>
            </a:r>
            <a:r>
              <a:rPr lang="en-US" dirty="0" smtClean="0">
                <a:hlinkClick r:id="rId14" tooltip="Help:IPA for English"/>
              </a:rPr>
              <a:t>/</a:t>
            </a:r>
            <a:r>
              <a:rPr lang="en-US" dirty="0" err="1" smtClean="0">
                <a:effectLst/>
                <a:hlinkClick r:id="rId14" tooltip="Help:IPA for English"/>
              </a:rPr>
              <a:t>kænˈdiːlə</a:t>
            </a:r>
            <a:r>
              <a:rPr lang="en-US" dirty="0" smtClean="0">
                <a:hlinkClick r:id="rId14" tooltip="Help:IPA for English"/>
              </a:rPr>
              <a:t>/</a:t>
            </a:r>
            <a:r>
              <a:rPr lang="en-US" dirty="0" smtClean="0"/>
              <a:t>; symbol: </a:t>
            </a:r>
            <a:r>
              <a:rPr lang="en-US" b="1" dirty="0" smtClean="0"/>
              <a:t>cd</a:t>
            </a:r>
            <a:r>
              <a:rPr lang="en-US" dirty="0" smtClean="0"/>
              <a:t>) is the </a:t>
            </a:r>
            <a:r>
              <a:rPr lang="en-US" dirty="0" smtClean="0">
                <a:hlinkClick r:id="rId15" tooltip="SI base unit"/>
              </a:rPr>
              <a:t>SI base unit</a:t>
            </a:r>
            <a:r>
              <a:rPr lang="en-US" dirty="0" smtClean="0"/>
              <a:t> of </a:t>
            </a:r>
            <a:r>
              <a:rPr lang="en-US" dirty="0" smtClean="0">
                <a:hlinkClick r:id="rId16" tooltip="Luminous intensity"/>
              </a:rPr>
              <a:t>luminous intensity</a:t>
            </a:r>
            <a:r>
              <a:rPr lang="en-US" dirty="0" smtClean="0"/>
              <a:t>; that is, power emitted by a light source in a particular direction, weighted by the </a:t>
            </a:r>
            <a:r>
              <a:rPr lang="en-US" dirty="0" smtClean="0">
                <a:hlinkClick r:id="rId17" tooltip="Luminosity function"/>
              </a:rPr>
              <a:t>luminosity function</a:t>
            </a:r>
            <a:r>
              <a:rPr lang="en-US" dirty="0" smtClean="0"/>
              <a:t> (a standardized model of the sensitivity of the human eye to different </a:t>
            </a:r>
            <a:r>
              <a:rPr lang="en-US" dirty="0" smtClean="0">
                <a:hlinkClick r:id="rId9" tooltip="Wavelength"/>
              </a:rPr>
              <a:t>wavelengths</a:t>
            </a:r>
            <a:r>
              <a:rPr lang="en-US" dirty="0" smtClean="0"/>
              <a:t>, also known as the </a:t>
            </a:r>
            <a:r>
              <a:rPr lang="en-US" i="1" dirty="0" smtClean="0">
                <a:hlinkClick r:id="rId18" tooltip="Luminous efficiency"/>
              </a:rPr>
              <a:t>luminous efficiency</a:t>
            </a:r>
            <a:r>
              <a:rPr lang="en-US" i="1" dirty="0" smtClean="0"/>
              <a:t> function</a:t>
            </a:r>
            <a:r>
              <a:rPr lang="en-US" baseline="30000" dirty="0" smtClean="0">
                <a:hlinkClick r:id="rId11"/>
              </a:rPr>
              <a:t>[4][5]</a:t>
            </a:r>
            <a:r>
              <a:rPr lang="en-US" dirty="0" smtClean="0"/>
              <a:t>). A common </a:t>
            </a:r>
            <a:r>
              <a:rPr lang="en-US" dirty="0" smtClean="0">
                <a:hlinkClick r:id="rId19" tooltip="Candle"/>
              </a:rPr>
              <a:t>candle</a:t>
            </a:r>
            <a:r>
              <a:rPr lang="en-US" dirty="0" smtClean="0"/>
              <a:t> emits light with a luminous intensity of roughly one candela.(</a:t>
            </a:r>
            <a:r>
              <a:rPr lang="en-US" dirty="0" err="1" smtClean="0"/>
              <a:t>Wikepedia</a:t>
            </a:r>
            <a:r>
              <a:rPr lang="en-US" dirty="0" smtClean="0"/>
              <a:t>)</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a:t>
            </a:fld>
            <a:endParaRPr lang="en-US"/>
          </a:p>
        </p:txBody>
      </p:sp>
    </p:spTree>
    <p:extLst>
      <p:ext uri="{BB962C8B-B14F-4D97-AF65-F5344CB8AC3E}">
        <p14:creationId xmlns:p14="http://schemas.microsoft.com/office/powerpoint/2010/main" val="426474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Only one shade</a:t>
            </a:r>
          </a:p>
          <a:p>
            <a:r>
              <a:rPr lang="en-US" dirty="0" smtClean="0">
                <a:solidFill>
                  <a:srgbClr val="FF0000"/>
                </a:solidFill>
              </a:rPr>
              <a:t>Glazing wasted</a:t>
            </a:r>
          </a:p>
          <a:p>
            <a:r>
              <a:rPr lang="en-US" dirty="0" smtClean="0">
                <a:solidFill>
                  <a:srgbClr val="FF0000"/>
                </a:solidFill>
              </a:rPr>
              <a:t>To close to window</a:t>
            </a:r>
          </a:p>
          <a:p>
            <a:r>
              <a:rPr lang="en-US" dirty="0" smtClean="0">
                <a:solidFill>
                  <a:srgbClr val="FF0000"/>
                </a:solidFill>
              </a:rPr>
              <a:t>No external shading (SW)</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19</a:t>
            </a:fld>
            <a:endParaRPr lang="en-US"/>
          </a:p>
        </p:txBody>
      </p:sp>
    </p:spTree>
    <p:extLst>
      <p:ext uri="{BB962C8B-B14F-4D97-AF65-F5344CB8AC3E}">
        <p14:creationId xmlns:p14="http://schemas.microsoft.com/office/powerpoint/2010/main" val="283347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Daylight</a:t>
            </a:r>
            <a:r>
              <a:rPr lang="en-US" dirty="0" smtClean="0"/>
              <a:t> is a major theme as it is aggressively controlled on the south side to reduce glare and heat buildup. The exterior overhangs come in two design flavors but both are made from simple off-the-shelf material to keep down cost. The interior light shelves, which bounce daylight deep into the space, are also made from low cost materials. Light sensors and an efficient HVAC system reduce energy loads although </a:t>
            </a:r>
            <a:r>
              <a:rPr lang="en-US" dirty="0" err="1" smtClean="0"/>
              <a:t>Olexa</a:t>
            </a:r>
            <a:r>
              <a:rPr lang="en-US" dirty="0" smtClean="0"/>
              <a:t> would have preferred more occupant involvement like light switches, and the windows do not open. A finished concrete floor on the main level also reduced materials and cost. </a:t>
            </a:r>
            <a:r>
              <a:rPr lang="en-US" dirty="0" smtClean="0">
                <a:hlinkClick r:id="rId4"/>
              </a:rPr>
              <a:t>Low VOC</a:t>
            </a:r>
            <a:r>
              <a:rPr lang="en-US" dirty="0" smtClean="0"/>
              <a:t> finishes and materials like Interface Floor tiles and green ceiling tiles contribute to the healthy work environment.</a:t>
            </a:r>
          </a:p>
          <a:p>
            <a:r>
              <a:rPr lang="en-US" dirty="0" smtClean="0"/>
              <a:t>While cost savings was a major point of the project, building performance was carefully considered. The steel framing of the exterior walls are insulated with</a:t>
            </a:r>
            <a:r>
              <a:rPr lang="en-US" dirty="0" smtClean="0">
                <a:hlinkClick r:id="rId5"/>
              </a:rPr>
              <a:t> spray foam</a:t>
            </a:r>
            <a:r>
              <a:rPr lang="en-US" dirty="0" smtClean="0"/>
              <a:t> and then wrapped and taped in 2 inches of </a:t>
            </a:r>
            <a:r>
              <a:rPr lang="en-US" dirty="0" err="1" smtClean="0">
                <a:hlinkClick r:id="rId6"/>
              </a:rPr>
              <a:t>Thermax</a:t>
            </a:r>
            <a:r>
              <a:rPr lang="en-US" dirty="0" smtClean="0"/>
              <a:t> foam board for added insulation and to sharply reduce thermal bridging. Envelope </a:t>
            </a:r>
            <a:r>
              <a:rPr lang="en-US" dirty="0" smtClean="0">
                <a:hlinkClick r:id="rId7"/>
              </a:rPr>
              <a:t>commissioning</a:t>
            </a:r>
            <a:r>
              <a:rPr lang="en-US" dirty="0" smtClean="0"/>
              <a:t> validated a very low air infiltration rate for a commercial building.</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8"/>
              </a:rPr>
              <a:t>New LEED </a:t>
            </a:r>
            <a:r>
              <a:rPr lang="en-US" sz="1200" u="none" strike="noStrike" kern="1200" dirty="0" err="1" smtClean="0">
                <a:solidFill>
                  <a:schemeClr val="tx1"/>
                </a:solidFill>
                <a:effectLst/>
                <a:latin typeface="+mn-lt"/>
                <a:ea typeface="+mn-ea"/>
                <a:cs typeface="+mn-cs"/>
                <a:hlinkClick r:id="rId8"/>
              </a:rPr>
              <a:t>Platnium</a:t>
            </a:r>
            <a:r>
              <a:rPr lang="en-US" sz="1200" u="none" strike="noStrike" kern="1200" dirty="0" smtClean="0">
                <a:solidFill>
                  <a:schemeClr val="tx1"/>
                </a:solidFill>
                <a:effectLst/>
                <a:latin typeface="+mn-lt"/>
                <a:ea typeface="+mn-ea"/>
                <a:cs typeface="+mn-cs"/>
                <a:hlinkClick r:id="rId8"/>
              </a:rPr>
              <a:t> RMi2 Building Incubates Cutting Edge Green Companies | </a:t>
            </a:r>
            <a:r>
              <a:rPr lang="en-US" sz="1200" u="none" strike="noStrike" kern="1200" dirty="0" err="1" smtClean="0">
                <a:solidFill>
                  <a:schemeClr val="tx1"/>
                </a:solidFill>
                <a:effectLst/>
                <a:latin typeface="+mn-lt"/>
                <a:ea typeface="+mn-ea"/>
                <a:cs typeface="+mn-cs"/>
                <a:hlinkClick r:id="rId8"/>
              </a:rPr>
              <a:t>Inhabitat</a:t>
            </a:r>
            <a:r>
              <a:rPr lang="en-US" sz="1200" u="none" strike="noStrike" kern="1200" dirty="0" smtClean="0">
                <a:solidFill>
                  <a:schemeClr val="tx1"/>
                </a:solidFill>
                <a:effectLst/>
                <a:latin typeface="+mn-lt"/>
                <a:ea typeface="+mn-ea"/>
                <a:cs typeface="+mn-cs"/>
                <a:hlinkClick r:id="rId8"/>
              </a:rPr>
              <a:t> - Sustainable Design Innovation, Eco Architecture, Green Building</a:t>
            </a:r>
            <a:r>
              <a:rPr lang="en-US" sz="1200" u="none" strike="noStrike" kern="1200" dirty="0" smtClean="0">
                <a:solidFill>
                  <a:schemeClr val="tx1"/>
                </a:solidFill>
                <a:effectLst/>
                <a:latin typeface="+mn-lt"/>
                <a:ea typeface="+mn-ea"/>
                <a:cs typeface="+mn-cs"/>
              </a:rPr>
              <a:t>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20</a:t>
            </a:fld>
            <a:endParaRPr lang="en-US"/>
          </a:p>
        </p:txBody>
      </p:sp>
    </p:spTree>
    <p:extLst>
      <p:ext uri="{BB962C8B-B14F-4D97-AF65-F5344CB8AC3E}">
        <p14:creationId xmlns:p14="http://schemas.microsoft.com/office/powerpoint/2010/main" val="226221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Buildings Institute states daylight harvesting systems can generate maximum potential savings of 35-60%. The Lighting Design Lab states lighting energy savings can reach 60-80% in offices, classrooms and gymnasiums. According to the U.S. Department of Energy, daylight-response switching coupled with skylights has demonstrated energy savings in warehouses of 30-70%.  (www.lightnowblog.com</a:t>
            </a:r>
            <a:r>
              <a:rPr lang="en-US" dirty="0" smtClean="0"/>
              <a:t>)</a:t>
            </a:r>
          </a:p>
          <a:p>
            <a:endParaRPr lang="en-US" dirty="0" smtClean="0"/>
          </a:p>
          <a:p>
            <a:r>
              <a:rPr lang="en-US" dirty="0" smtClean="0"/>
              <a:t>Solutions:</a:t>
            </a:r>
          </a:p>
          <a:p>
            <a:r>
              <a:rPr lang="en-US" dirty="0" smtClean="0">
                <a:solidFill>
                  <a:srgbClr val="FF0000"/>
                </a:solidFill>
              </a:rPr>
              <a:t>Orientation</a:t>
            </a:r>
          </a:p>
          <a:p>
            <a:pPr lvl="1"/>
            <a:r>
              <a:rPr lang="en-US" dirty="0" smtClean="0">
                <a:solidFill>
                  <a:srgbClr val="FF0000"/>
                </a:solidFill>
              </a:rPr>
              <a:t>e.g., North Facing Saw-Toothed Skylight</a:t>
            </a:r>
          </a:p>
          <a:p>
            <a:r>
              <a:rPr lang="en-US" dirty="0" smtClean="0">
                <a:solidFill>
                  <a:srgbClr val="FF0000"/>
                </a:solidFill>
              </a:rPr>
              <a:t>External Shading</a:t>
            </a:r>
          </a:p>
          <a:p>
            <a:pPr lvl="1"/>
            <a:r>
              <a:rPr lang="en-US" dirty="0" smtClean="0">
                <a:solidFill>
                  <a:srgbClr val="FF0000"/>
                </a:solidFill>
              </a:rPr>
              <a:t>Overhang, Awning</a:t>
            </a:r>
          </a:p>
          <a:p>
            <a:r>
              <a:rPr lang="en-US" dirty="0" smtClean="0">
                <a:solidFill>
                  <a:srgbClr val="FF0000"/>
                </a:solidFill>
              </a:rPr>
              <a:t>Internal Shading</a:t>
            </a:r>
          </a:p>
          <a:p>
            <a:pPr lvl="1"/>
            <a:r>
              <a:rPr lang="en-US" dirty="0" smtClean="0">
                <a:solidFill>
                  <a:srgbClr val="FF0000"/>
                </a:solidFill>
              </a:rPr>
              <a:t>Shades, Blinds</a:t>
            </a:r>
          </a:p>
          <a:p>
            <a:r>
              <a:rPr lang="en-US" dirty="0" smtClean="0">
                <a:solidFill>
                  <a:srgbClr val="FF0000"/>
                </a:solidFill>
              </a:rPr>
              <a:t>Glazing, Tinting, Reflection</a:t>
            </a:r>
          </a:p>
          <a:p>
            <a:pPr lvl="1"/>
            <a:r>
              <a:rPr lang="en-US" dirty="0" smtClean="0">
                <a:solidFill>
                  <a:srgbClr val="FF0000"/>
                </a:solidFill>
              </a:rPr>
              <a:t>Passive, Active</a:t>
            </a:r>
          </a:p>
          <a:p>
            <a:r>
              <a:rPr lang="en-US" dirty="0" smtClean="0">
                <a:solidFill>
                  <a:srgbClr val="FF0000"/>
                </a:solidFill>
              </a:rPr>
              <a:t>Double &amp; Triple Panes</a:t>
            </a:r>
          </a:p>
          <a:p>
            <a:r>
              <a:rPr lang="en-US" dirty="0" smtClean="0">
                <a:solidFill>
                  <a:srgbClr val="FF0000"/>
                </a:solidFill>
              </a:rPr>
              <a:t>Reflection (Not on window)</a:t>
            </a:r>
          </a:p>
          <a:p>
            <a:pPr lvl="1"/>
            <a:r>
              <a:rPr lang="en-US" dirty="0" smtClean="0">
                <a:solidFill>
                  <a:srgbClr val="FF0000"/>
                </a:solidFill>
              </a:rPr>
              <a:t>Light Shelves, Light Wells</a:t>
            </a:r>
          </a:p>
          <a:p>
            <a:r>
              <a:rPr lang="en-US" dirty="0" smtClean="0">
                <a:solidFill>
                  <a:srgbClr val="FF0000"/>
                </a:solidFill>
              </a:rPr>
              <a:t>Sensors</a:t>
            </a:r>
          </a:p>
          <a:p>
            <a:r>
              <a:rPr lang="en-US" dirty="0" smtClean="0">
                <a:solidFill>
                  <a:srgbClr val="FF0000"/>
                </a:solidFill>
              </a:rPr>
              <a:t>Light Wells</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21</a:t>
            </a:fld>
            <a:endParaRPr lang="en-US"/>
          </a:p>
        </p:txBody>
      </p:sp>
    </p:spTree>
    <p:extLst>
      <p:ext uri="{BB962C8B-B14F-4D97-AF65-F5344CB8AC3E}">
        <p14:creationId xmlns:p14="http://schemas.microsoft.com/office/powerpoint/2010/main" val="198785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a:t>
            </a:r>
            <a:r>
              <a:rPr lang="en-US" baseline="-25000" dirty="0" smtClean="0"/>
              <a:t>R</a:t>
            </a:r>
            <a:r>
              <a:rPr lang="en-US" dirty="0" smtClean="0"/>
              <a:t> = </a:t>
            </a:r>
            <a:r>
              <a:rPr lang="en-US" dirty="0" smtClean="0">
                <a:solidFill>
                  <a:srgbClr val="FF0000"/>
                </a:solidFill>
              </a:rPr>
              <a:t>(8</a:t>
            </a:r>
            <a:r>
              <a:rPr lang="en-US" dirty="0" smtClean="0">
                <a:solidFill>
                  <a:srgbClr val="FF0000"/>
                </a:solidFill>
                <a:sym typeface="Symbol"/>
              </a:rPr>
              <a:t>0.635 m1.505 m) / (5 m2.5 m) = 0.61</a:t>
            </a:r>
          </a:p>
          <a:p>
            <a:r>
              <a:rPr lang="en-US" dirty="0" smtClean="0">
                <a:sym typeface="Symbol"/>
              </a:rPr>
              <a:t>V</a:t>
            </a:r>
            <a:r>
              <a:rPr lang="en-US" baseline="-25000" dirty="0" smtClean="0">
                <a:sym typeface="Symbol"/>
              </a:rPr>
              <a:t>T</a:t>
            </a:r>
            <a:r>
              <a:rPr lang="en-US" dirty="0" smtClean="0">
                <a:sym typeface="Symbol"/>
              </a:rPr>
              <a:t> = </a:t>
            </a:r>
            <a:r>
              <a:rPr lang="en-US" dirty="0" smtClean="0">
                <a:solidFill>
                  <a:srgbClr val="FF0000"/>
                </a:solidFill>
                <a:sym typeface="Symbol"/>
              </a:rPr>
              <a:t>0.8</a:t>
            </a:r>
          </a:p>
          <a:p>
            <a:pPr lvl="1"/>
            <a:r>
              <a:rPr lang="en-US" dirty="0" smtClean="0">
                <a:sym typeface="Symbol"/>
              </a:rPr>
              <a:t>From table given previously</a:t>
            </a:r>
          </a:p>
          <a:p>
            <a:r>
              <a:rPr lang="en-US" dirty="0" smtClean="0">
                <a:sym typeface="Symbol"/>
              </a:rPr>
              <a:t>OF = </a:t>
            </a:r>
            <a:r>
              <a:rPr lang="en-US" dirty="0" smtClean="0">
                <a:solidFill>
                  <a:srgbClr val="FF0000"/>
                </a:solidFill>
                <a:sym typeface="Symbol"/>
              </a:rPr>
              <a:t>0.85</a:t>
            </a:r>
            <a:r>
              <a:rPr lang="en-US" dirty="0" smtClean="0">
                <a:sym typeface="Symbol"/>
              </a:rPr>
              <a:t> </a:t>
            </a:r>
          </a:p>
          <a:p>
            <a:pPr lvl="1"/>
            <a:r>
              <a:rPr lang="en-US" dirty="0" smtClean="0">
                <a:sym typeface="Symbol"/>
              </a:rPr>
              <a:t>From Figure given previously</a:t>
            </a:r>
          </a:p>
          <a:p>
            <a:r>
              <a:rPr lang="en-US" dirty="0" smtClean="0"/>
              <a:t>FF = </a:t>
            </a:r>
            <a:r>
              <a:rPr lang="en-US" dirty="0" smtClean="0">
                <a:solidFill>
                  <a:srgbClr val="FF0000"/>
                </a:solidFill>
              </a:rPr>
              <a:t>0.61</a:t>
            </a:r>
            <a:r>
              <a:rPr lang="en-US" dirty="0" smtClean="0">
                <a:solidFill>
                  <a:srgbClr val="FF0000"/>
                </a:solidFill>
                <a:sym typeface="Symbol"/>
              </a:rPr>
              <a:t>  </a:t>
            </a:r>
            <a:r>
              <a:rPr lang="en-US" dirty="0" smtClean="0">
                <a:solidFill>
                  <a:srgbClr val="FF0000"/>
                </a:solidFill>
              </a:rPr>
              <a:t>0.8</a:t>
            </a:r>
            <a:r>
              <a:rPr lang="en-US" dirty="0" smtClean="0">
                <a:solidFill>
                  <a:srgbClr val="FF0000"/>
                </a:solidFill>
                <a:sym typeface="Symbol"/>
              </a:rPr>
              <a:t>  </a:t>
            </a:r>
            <a:r>
              <a:rPr lang="en-US" dirty="0" smtClean="0">
                <a:solidFill>
                  <a:srgbClr val="FF0000"/>
                </a:solidFill>
              </a:rPr>
              <a:t>0.85 = 0.41 </a:t>
            </a:r>
          </a:p>
          <a:p>
            <a:pPr lvl="1"/>
            <a:r>
              <a:rPr lang="en-US" dirty="0" smtClean="0">
                <a:solidFill>
                  <a:srgbClr val="FF0000"/>
                </a:solidFill>
                <a:sym typeface="Symbol"/>
              </a:rPr>
              <a:t>0.41  0.25, desk can be illuminated by day light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25</a:t>
            </a:fld>
            <a:endParaRPr lang="en-US"/>
          </a:p>
        </p:txBody>
      </p:sp>
    </p:spTree>
    <p:extLst>
      <p:ext uri="{BB962C8B-B14F-4D97-AF65-F5344CB8AC3E}">
        <p14:creationId xmlns:p14="http://schemas.microsoft.com/office/powerpoint/2010/main" val="74035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www.susdesign.com/overhang/-&gt; An important note about overhangs in temperate climates </a:t>
            </a:r>
          </a:p>
          <a:p>
            <a:r>
              <a:rPr lang="en-US" dirty="0" smtClean="0"/>
              <a:t>If you're using this tool to optimize an overhang to provide shade at certain times of year and admit sun at others, please keep in mind that in most temperate climates, the hottest time of year is one to two months after the summer solstice, and the coldest time of year is one to two months after the winter solstice. This is due to the significant thermal inertia of the surface of the Earth.</a:t>
            </a:r>
          </a:p>
          <a:p>
            <a:r>
              <a:rPr lang="en-US" dirty="0" smtClean="0"/>
              <a:t>This phenomenon means that it's not enough to provide shade on the summer solstice and admit sun on the winter solstice; it's important to review local climate data in order to determine which months are the most critical for heating and cooling, and optimize an overhang to provide and avoid shade at those times.</a:t>
            </a:r>
          </a:p>
          <a:p>
            <a:r>
              <a:rPr lang="en-US" dirty="0" smtClean="0"/>
              <a:t>This isn't easy, of course, since the inertial lag means that the sun will follow the same path in the sky a couple months before and after each solstice, and you'll probably want shade at one of those times but sun at the other. Your climate and building design may warrant a bias toward more or less shade, or you may consider movable shading devices, preferably external to the window. Please consult an experienced design professional for details.</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28</a:t>
            </a:fld>
            <a:endParaRPr lang="en-US"/>
          </a:p>
        </p:txBody>
      </p:sp>
    </p:spTree>
    <p:extLst>
      <p:ext uri="{BB962C8B-B14F-4D97-AF65-F5344CB8AC3E}">
        <p14:creationId xmlns:p14="http://schemas.microsoft.com/office/powerpoint/2010/main" val="13146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Reasonable placement of window?</a:t>
            </a:r>
          </a:p>
          <a:p>
            <a:pPr lvl="1"/>
            <a:r>
              <a:rPr lang="en-US" sz="2000" dirty="0" smtClean="0">
                <a:sym typeface="Symbol"/>
              </a:rPr>
              <a:t></a:t>
            </a:r>
            <a:r>
              <a:rPr lang="en-US" sz="2000" baseline="-25000" dirty="0" smtClean="0"/>
              <a:t>s</a:t>
            </a:r>
            <a:r>
              <a:rPr lang="en-US" sz="2000" dirty="0" smtClean="0"/>
              <a:t> = </a:t>
            </a:r>
            <a:r>
              <a:rPr lang="en-US" sz="2000" dirty="0" smtClean="0">
                <a:solidFill>
                  <a:srgbClr val="FF0000"/>
                </a:solidFill>
              </a:rPr>
              <a:t>72</a:t>
            </a:r>
            <a:r>
              <a:rPr lang="en-US" sz="2000" dirty="0" smtClean="0">
                <a:solidFill>
                  <a:srgbClr val="FF0000"/>
                </a:solidFill>
                <a:sym typeface="Symbol"/>
              </a:rPr>
              <a:t> (From sun chart) (Summer)</a:t>
            </a:r>
            <a:endParaRPr lang="en-US" sz="2000" dirty="0" smtClean="0">
              <a:solidFill>
                <a:srgbClr val="FF0000"/>
              </a:solidFill>
            </a:endParaRPr>
          </a:p>
          <a:p>
            <a:pPr lvl="1"/>
            <a:r>
              <a:rPr lang="en-US" sz="2000" dirty="0" smtClean="0">
                <a:sym typeface="Symbol"/>
              </a:rPr>
              <a:t></a:t>
            </a:r>
            <a:r>
              <a:rPr lang="en-US" sz="2000" baseline="-25000" dirty="0" smtClean="0"/>
              <a:t>w</a:t>
            </a:r>
            <a:r>
              <a:rPr lang="en-US" sz="2000" dirty="0" smtClean="0"/>
              <a:t> = </a:t>
            </a:r>
            <a:r>
              <a:rPr lang="en-US" sz="2000" dirty="0" smtClean="0">
                <a:solidFill>
                  <a:srgbClr val="FF0000"/>
                </a:solidFill>
              </a:rPr>
              <a:t>27</a:t>
            </a:r>
            <a:r>
              <a:rPr lang="en-US" sz="2000" dirty="0" smtClean="0">
                <a:solidFill>
                  <a:srgbClr val="FF0000"/>
                </a:solidFill>
                <a:sym typeface="Symbol"/>
              </a:rPr>
              <a:t> (From sun chart) (Winter)</a:t>
            </a:r>
            <a:endParaRPr lang="en-US" sz="2000" dirty="0" smtClean="0">
              <a:solidFill>
                <a:srgbClr val="FF0000"/>
              </a:solidFill>
            </a:endParaRPr>
          </a:p>
          <a:p>
            <a:pPr lvl="1"/>
            <a:r>
              <a:rPr lang="en-US" sz="2000" dirty="0" smtClean="0"/>
              <a:t>T = </a:t>
            </a:r>
            <a:r>
              <a:rPr lang="en-US" sz="2000" dirty="0" err="1" smtClean="0">
                <a:solidFill>
                  <a:srgbClr val="FF0000"/>
                </a:solidFill>
              </a:rPr>
              <a:t>O</a:t>
            </a:r>
            <a:r>
              <a:rPr lang="en-US" sz="2000" dirty="0" err="1" smtClean="0">
                <a:solidFill>
                  <a:srgbClr val="FF0000"/>
                </a:solidFill>
                <a:sym typeface="Symbol"/>
              </a:rPr>
              <a:t></a:t>
            </a:r>
            <a:r>
              <a:rPr lang="en-US" sz="2000" dirty="0" err="1" smtClean="0">
                <a:solidFill>
                  <a:srgbClr val="FF0000"/>
                </a:solidFill>
              </a:rPr>
              <a:t>tan</a:t>
            </a:r>
            <a:r>
              <a:rPr lang="en-US" sz="2000" dirty="0" smtClean="0">
                <a:solidFill>
                  <a:srgbClr val="FF0000"/>
                </a:solidFill>
                <a:sym typeface="Symbol"/>
              </a:rPr>
              <a:t> </a:t>
            </a:r>
            <a:r>
              <a:rPr lang="en-US" sz="2000" baseline="-25000" dirty="0" smtClean="0">
                <a:solidFill>
                  <a:srgbClr val="FF0000"/>
                </a:solidFill>
              </a:rPr>
              <a:t>w</a:t>
            </a:r>
            <a:r>
              <a:rPr lang="en-US" sz="2000" dirty="0" smtClean="0">
                <a:solidFill>
                  <a:srgbClr val="FF0000"/>
                </a:solidFill>
              </a:rPr>
              <a:t> = 0.6 m</a:t>
            </a:r>
            <a:r>
              <a:rPr lang="en-US" sz="2000" dirty="0" smtClean="0">
                <a:solidFill>
                  <a:srgbClr val="FF0000"/>
                </a:solidFill>
                <a:sym typeface="Symbol"/>
              </a:rPr>
              <a:t></a:t>
            </a:r>
            <a:r>
              <a:rPr lang="en-US" sz="2000" dirty="0" smtClean="0">
                <a:solidFill>
                  <a:srgbClr val="FF0000"/>
                </a:solidFill>
              </a:rPr>
              <a:t>tan27</a:t>
            </a:r>
            <a:r>
              <a:rPr lang="en-US" sz="2000" dirty="0" smtClean="0">
                <a:solidFill>
                  <a:srgbClr val="FF0000"/>
                </a:solidFill>
                <a:sym typeface="Symbol"/>
              </a:rPr>
              <a:t> </a:t>
            </a:r>
            <a:r>
              <a:rPr lang="en-US" sz="2000" dirty="0" smtClean="0">
                <a:solidFill>
                  <a:srgbClr val="FF0000"/>
                </a:solidFill>
              </a:rPr>
              <a:t>= 0.31 m</a:t>
            </a:r>
          </a:p>
          <a:p>
            <a:pPr lvl="1"/>
            <a:r>
              <a:rPr lang="en-US" sz="2000" dirty="0" smtClean="0"/>
              <a:t>B = </a:t>
            </a:r>
            <a:r>
              <a:rPr lang="en-US" sz="2000" dirty="0" err="1" smtClean="0">
                <a:solidFill>
                  <a:srgbClr val="FF0000"/>
                </a:solidFill>
              </a:rPr>
              <a:t>O</a:t>
            </a:r>
            <a:r>
              <a:rPr lang="en-US" sz="2000" dirty="0" err="1" smtClean="0">
                <a:solidFill>
                  <a:srgbClr val="FF0000"/>
                </a:solidFill>
                <a:sym typeface="Symbol"/>
              </a:rPr>
              <a:t></a:t>
            </a:r>
            <a:r>
              <a:rPr lang="en-US" sz="2000" dirty="0" err="1" smtClean="0">
                <a:solidFill>
                  <a:srgbClr val="FF0000"/>
                </a:solidFill>
              </a:rPr>
              <a:t>tan</a:t>
            </a:r>
            <a:r>
              <a:rPr lang="en-US" sz="2000" dirty="0" smtClean="0">
                <a:solidFill>
                  <a:srgbClr val="FF0000"/>
                </a:solidFill>
                <a:sym typeface="Symbol"/>
              </a:rPr>
              <a:t> </a:t>
            </a:r>
            <a:r>
              <a:rPr lang="en-US" sz="2000" baseline="-25000" dirty="0" smtClean="0">
                <a:solidFill>
                  <a:srgbClr val="FF0000"/>
                </a:solidFill>
              </a:rPr>
              <a:t>s</a:t>
            </a:r>
            <a:r>
              <a:rPr lang="en-US" sz="2000" dirty="0" smtClean="0">
                <a:solidFill>
                  <a:srgbClr val="FF0000"/>
                </a:solidFill>
              </a:rPr>
              <a:t> = 0.6 m</a:t>
            </a:r>
            <a:r>
              <a:rPr lang="en-US" sz="2000" dirty="0" smtClean="0">
                <a:solidFill>
                  <a:srgbClr val="FF0000"/>
                </a:solidFill>
                <a:sym typeface="Symbol"/>
              </a:rPr>
              <a:t></a:t>
            </a:r>
            <a:r>
              <a:rPr lang="en-US" sz="2000" dirty="0" smtClean="0">
                <a:solidFill>
                  <a:srgbClr val="FF0000"/>
                </a:solidFill>
              </a:rPr>
              <a:t>tan72</a:t>
            </a:r>
            <a:r>
              <a:rPr lang="en-US" sz="2000" dirty="0" smtClean="0">
                <a:solidFill>
                  <a:srgbClr val="FF0000"/>
                </a:solidFill>
                <a:sym typeface="Symbol"/>
              </a:rPr>
              <a:t> </a:t>
            </a:r>
            <a:r>
              <a:rPr lang="en-US" sz="2000" dirty="0" smtClean="0">
                <a:solidFill>
                  <a:srgbClr val="FF0000"/>
                </a:solidFill>
              </a:rPr>
              <a:t>= 1.85 m</a:t>
            </a:r>
            <a:endParaRPr lang="en-US" dirty="0" smtClean="0">
              <a:solidFill>
                <a:srgbClr val="FF0000"/>
              </a:solidFill>
            </a:endParaRPr>
          </a:p>
          <a:p>
            <a:r>
              <a:rPr lang="en-US" sz="2400" dirty="0" smtClean="0">
                <a:solidFill>
                  <a:srgbClr val="FF0000"/>
                </a:solidFill>
              </a:rPr>
              <a:t>1.85 m – 0.31 m = 1.54 m &gt; 1.5 m </a:t>
            </a:r>
            <a:br>
              <a:rPr lang="en-US" sz="2400" dirty="0" smtClean="0">
                <a:solidFill>
                  <a:srgbClr val="FF0000"/>
                </a:solidFill>
              </a:rPr>
            </a:br>
            <a:r>
              <a:rPr lang="en-US" sz="2400" dirty="0" smtClean="0">
                <a:solidFill>
                  <a:srgbClr val="FF0000"/>
                </a:solidFill>
              </a:rPr>
              <a:t>( a little wiggle room)</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29</a:t>
            </a:fld>
            <a:endParaRPr lang="en-US"/>
          </a:p>
        </p:txBody>
      </p:sp>
    </p:spTree>
    <p:extLst>
      <p:ext uri="{BB962C8B-B14F-4D97-AF65-F5344CB8AC3E}">
        <p14:creationId xmlns:p14="http://schemas.microsoft.com/office/powerpoint/2010/main" val="317967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harder to design (compared to skylights). High partitions will reduce effectiveness of windows. (http://www.facilitiesnet.com/lighting/article/Daylighting-Benefits-Lie-in-Proper-Design-Control--12119)</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32</a:t>
            </a:fld>
            <a:endParaRPr lang="en-US"/>
          </a:p>
        </p:txBody>
      </p:sp>
    </p:spTree>
    <p:extLst>
      <p:ext uri="{BB962C8B-B14F-4D97-AF65-F5344CB8AC3E}">
        <p14:creationId xmlns:p14="http://schemas.microsoft.com/office/powerpoint/2010/main" val="217890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Monodraught</a:t>
            </a:r>
            <a:r>
              <a:rPr lang="en-US" dirty="0" smtClean="0"/>
              <a:t> SUNPIPE® natural daylight system directs sunlight into a room from roof level, particularly useful in areas where windows cannot reach. The energy free SUNPIPE collects daylight using a patented Diamond dome and has </a:t>
            </a:r>
            <a:r>
              <a:rPr lang="en-US" dirty="0" err="1" smtClean="0"/>
              <a:t>silverised</a:t>
            </a:r>
            <a:r>
              <a:rPr lang="en-US" dirty="0" smtClean="0"/>
              <a:t> mirror-finish </a:t>
            </a:r>
            <a:r>
              <a:rPr lang="en-US" dirty="0" err="1" smtClean="0"/>
              <a:t>aluminium</a:t>
            </a:r>
            <a:r>
              <a:rPr lang="en-US" dirty="0" smtClean="0"/>
              <a:t> tube that reflects the natural daylight down into the room or area below. The light is then evenly diffused by a translucent ceiling diffuser.</a:t>
            </a:r>
            <a:br>
              <a:rPr lang="en-US" dirty="0" smtClean="0"/>
            </a:br>
            <a:r>
              <a:rPr lang="en-US" dirty="0" smtClean="0"/>
              <a:t/>
            </a:r>
            <a:br>
              <a:rPr lang="en-US" dirty="0" smtClean="0"/>
            </a:br>
            <a:r>
              <a:rPr lang="en-US" dirty="0" smtClean="0"/>
              <a:t>The SUNPIPE is effective in sunny, overcast, and rainy conditions, and is compatible with many building designs. For example, multi-floor solutions are possible and common, but some loss of transmittance will occur due to the length of pipe required. The Diamond dome and diffuser also seals the SUNPIPE from the ingress of rain, dust, and insects.</a:t>
            </a:r>
            <a:br>
              <a:rPr lang="en-US" dirty="0" smtClean="0"/>
            </a:br>
            <a:r>
              <a:rPr lang="en-US" dirty="0" smtClean="0"/>
              <a:t/>
            </a:r>
            <a:br>
              <a:rPr lang="en-US" dirty="0" smtClean="0"/>
            </a:br>
            <a:r>
              <a:rPr lang="en-US" dirty="0" smtClean="0"/>
              <a:t>There is virtually no limit to the length of SUNPIPE or number of bends that can be used and the SUNPIPE can twist and turn easily to take natural light to exactly where you want it.</a:t>
            </a:r>
            <a:br>
              <a:rPr lang="en-US" dirty="0" smtClean="0"/>
            </a:br>
            <a:r>
              <a:rPr lang="en-US" dirty="0" smtClean="0"/>
              <a:t/>
            </a:r>
            <a:br>
              <a:rPr lang="en-US" dirty="0" smtClean="0"/>
            </a:br>
            <a:r>
              <a:rPr lang="en-US" dirty="0" smtClean="0"/>
              <a:t>When compared against a </a:t>
            </a:r>
            <a:r>
              <a:rPr lang="en-US" dirty="0" err="1" smtClean="0"/>
              <a:t>rooflight</a:t>
            </a:r>
            <a:r>
              <a:rPr lang="en-US" dirty="0" smtClean="0"/>
              <a:t>, a SUNPIPE eliminates glare, significantly reduces heat gains in the summer, and </a:t>
            </a:r>
            <a:r>
              <a:rPr lang="en-US" dirty="0" err="1" smtClean="0"/>
              <a:t>minimises</a:t>
            </a:r>
            <a:r>
              <a:rPr lang="en-US" dirty="0" smtClean="0"/>
              <a:t> heat losses in the winter. The SUNPIPE is manufactured in a wide range of diameters.</a:t>
            </a:r>
            <a:br>
              <a:rPr lang="en-US" dirty="0" smtClean="0"/>
            </a:br>
            <a:r>
              <a:rPr lang="en-US" dirty="0" smtClean="0"/>
              <a:t/>
            </a:r>
            <a:br>
              <a:rPr lang="en-US" dirty="0" smtClean="0"/>
            </a:br>
            <a:r>
              <a:rPr lang="en-US" dirty="0" smtClean="0"/>
              <a:t>The advantages of the system are:-</a:t>
            </a:r>
            <a:br>
              <a:rPr lang="en-US" dirty="0" smtClean="0"/>
            </a:br>
            <a:r>
              <a:rPr lang="en-US" dirty="0" smtClean="0"/>
              <a:t/>
            </a:r>
            <a:br>
              <a:rPr lang="en-US" dirty="0" smtClean="0"/>
            </a:br>
            <a:r>
              <a:rPr lang="en-US" dirty="0" smtClean="0"/>
              <a:t>* No structural alterations required, easily fits between joists and rafters.</a:t>
            </a:r>
            <a:br>
              <a:rPr lang="en-US" dirty="0" smtClean="0"/>
            </a:br>
            <a:r>
              <a:rPr lang="en-US" dirty="0" smtClean="0"/>
              <a:t>* No maintenance required and will not leak.</a:t>
            </a:r>
            <a:br>
              <a:rPr lang="en-US" dirty="0" smtClean="0"/>
            </a:br>
            <a:r>
              <a:rPr lang="en-US" dirty="0" smtClean="0"/>
              <a:t>* Top dome is self-cleaning due to its shape and eliminates condensation problems.</a:t>
            </a:r>
            <a:br>
              <a:rPr lang="en-US" dirty="0" smtClean="0"/>
            </a:br>
            <a:r>
              <a:rPr lang="en-US" dirty="0" smtClean="0"/>
              <a:t>* All SUNPIPE systems are guaranteed for 10 years against faulty manufacture.</a:t>
            </a:r>
            <a:br>
              <a:rPr lang="en-US" dirty="0" smtClean="0"/>
            </a:br>
            <a:r>
              <a:rPr lang="en-US" dirty="0" smtClean="0"/>
              <a:t>* Few fixings are required, normal single fixing at base of system.</a:t>
            </a:r>
            <a:br>
              <a:rPr lang="en-US" dirty="0" smtClean="0"/>
            </a:br>
            <a:r>
              <a:rPr lang="en-US" dirty="0" smtClean="0"/>
              <a:t>* Natural daylight helps combat Seasonal Affective Disorder (SAD) conditions.</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35</a:t>
            </a:fld>
            <a:endParaRPr lang="en-US"/>
          </a:p>
        </p:txBody>
      </p:sp>
    </p:spTree>
    <p:extLst>
      <p:ext uri="{BB962C8B-B14F-4D97-AF65-F5344CB8AC3E}">
        <p14:creationId xmlns:p14="http://schemas.microsoft.com/office/powerpoint/2010/main" val="30180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Ciralight's</a:t>
            </a:r>
            <a:r>
              <a:rPr lang="en-US" dirty="0" smtClean="0"/>
              <a:t> </a:t>
            </a:r>
            <a:r>
              <a:rPr lang="en-US" dirty="0" err="1" smtClean="0"/>
              <a:t>SunTracker</a:t>
            </a:r>
            <a:r>
              <a:rPr lang="en-US" dirty="0" smtClean="0"/>
              <a:t>™ Skylights use a state-of-the-art Solar-Powered GPS Controller to track the sun all day. The sunlight is then reflected by a Mirror Array, transmitted down a highly reflective </a:t>
            </a:r>
            <a:r>
              <a:rPr lang="en-US" dirty="0" err="1" smtClean="0"/>
              <a:t>Lightwell</a:t>
            </a:r>
            <a:r>
              <a:rPr lang="en-US" dirty="0" smtClean="0"/>
              <a:t>, and into the building interior through a prismatic Diffusion Lens below the ceiling to effectively distribute daylight all throughout the space.</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36</a:t>
            </a:fld>
            <a:endParaRPr lang="en-US"/>
          </a:p>
        </p:txBody>
      </p:sp>
    </p:spTree>
    <p:extLst>
      <p:ext uri="{BB962C8B-B14F-4D97-AF65-F5344CB8AC3E}">
        <p14:creationId xmlns:p14="http://schemas.microsoft.com/office/powerpoint/2010/main" val="15469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628847-E17C-4BD7-A65D-1544CA614946}" type="slidenum">
              <a:rPr lang="en-US" smtClean="0"/>
              <a:pPr/>
              <a:t>39</a:t>
            </a:fld>
            <a:endParaRPr lang="en-US"/>
          </a:p>
        </p:txBody>
      </p:sp>
    </p:spTree>
    <p:extLst>
      <p:ext uri="{BB962C8B-B14F-4D97-AF65-F5344CB8AC3E}">
        <p14:creationId xmlns:p14="http://schemas.microsoft.com/office/powerpoint/2010/main" val="404741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smtClean="0">
                <a:solidFill>
                  <a:schemeClr val="tx1"/>
                </a:solidFill>
                <a:effectLst/>
                <a:latin typeface="+mn-lt"/>
                <a:ea typeface="+mn-ea"/>
                <a:cs typeface="+mn-cs"/>
              </a:rPr>
              <a:t>Activity</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Illumination (lux)</a:t>
            </a:r>
          </a:p>
          <a:p>
            <a:pPr rtl="0" eaLnBrk="1" fontAlgn="ctr" latinLnBrk="0" hangingPunct="1"/>
            <a:r>
              <a:rPr lang="en-US" sz="1200" b="0" i="0" u="none" strike="noStrike" kern="1200" dirty="0" smtClean="0">
                <a:solidFill>
                  <a:schemeClr val="tx1"/>
                </a:solidFill>
                <a:effectLst/>
                <a:latin typeface="+mn-lt"/>
                <a:ea typeface="+mn-ea"/>
                <a:cs typeface="+mn-cs"/>
              </a:rPr>
              <a:t>Office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500</a:t>
            </a:r>
          </a:p>
          <a:p>
            <a:pPr rtl="0" eaLnBrk="1" fontAlgn="ctr" latinLnBrk="0" hangingPunct="1"/>
            <a:r>
              <a:rPr lang="en-US" sz="1200" b="0" i="0" u="none" strike="noStrike" kern="1200" dirty="0" smtClean="0">
                <a:solidFill>
                  <a:schemeClr val="tx1"/>
                </a:solidFill>
                <a:effectLst/>
                <a:latin typeface="+mn-lt"/>
                <a:ea typeface="+mn-ea"/>
                <a:cs typeface="+mn-cs"/>
              </a:rPr>
              <a:t>Conference Rooms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300</a:t>
            </a:r>
          </a:p>
          <a:p>
            <a:pPr rtl="0" eaLnBrk="1" fontAlgn="ctr" latinLnBrk="0" hangingPunct="1"/>
            <a:r>
              <a:rPr lang="en-US" sz="1200" b="0" i="0" u="none" strike="noStrike" kern="1200" dirty="0" smtClean="0">
                <a:solidFill>
                  <a:schemeClr val="tx1"/>
                </a:solidFill>
                <a:effectLst/>
                <a:latin typeface="+mn-lt"/>
                <a:ea typeface="+mn-ea"/>
                <a:cs typeface="+mn-cs"/>
              </a:rPr>
              <a:t>Dining Area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150-200</a:t>
            </a:r>
          </a:p>
          <a:p>
            <a:pPr rtl="0" eaLnBrk="1" fontAlgn="ctr" latinLnBrk="0" hangingPunct="1"/>
            <a:r>
              <a:rPr lang="en-US" sz="1200" b="0" i="0" u="none" strike="noStrike" kern="1200" dirty="0" smtClean="0">
                <a:solidFill>
                  <a:schemeClr val="tx1"/>
                </a:solidFill>
                <a:effectLst/>
                <a:latin typeface="+mn-lt"/>
                <a:ea typeface="+mn-ea"/>
                <a:cs typeface="+mn-cs"/>
              </a:rPr>
              <a:t>Internal Corridors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200</a:t>
            </a:r>
          </a:p>
          <a:p>
            <a:pPr rtl="0" eaLnBrk="1" fontAlgn="ctr" latinLnBrk="0" hangingPunct="1"/>
            <a:r>
              <a:rPr lang="en-US" sz="1200" b="0" i="0" u="none" strike="noStrike" kern="1200" dirty="0" smtClean="0">
                <a:solidFill>
                  <a:schemeClr val="tx1"/>
                </a:solidFill>
                <a:effectLst/>
                <a:latin typeface="+mn-lt"/>
                <a:ea typeface="+mn-ea"/>
                <a:cs typeface="+mn-cs"/>
              </a:rPr>
              <a:t>Auditorium</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150-200</a:t>
            </a:r>
          </a:p>
          <a:p>
            <a:pPr rtl="0" eaLnBrk="1" fontAlgn="ctr" latinLnBrk="0" hangingPunct="1"/>
            <a:r>
              <a:rPr lang="en-US" sz="1200" b="0" i="0" u="none" strike="noStrike" kern="1200" dirty="0" smtClean="0">
                <a:solidFill>
                  <a:schemeClr val="tx1"/>
                </a:solidFill>
                <a:effectLst/>
                <a:latin typeface="+mn-lt"/>
                <a:ea typeface="+mn-ea"/>
                <a:cs typeface="+mn-cs"/>
              </a:rPr>
              <a:t>Kitchen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500</a:t>
            </a:r>
          </a:p>
          <a:p>
            <a:pPr rtl="0" eaLnBrk="1" fontAlgn="ctr" latinLnBrk="0" hangingPunct="1"/>
            <a:r>
              <a:rPr lang="en-US" sz="1200" b="0" i="0" u="none" strike="noStrike" kern="1200" dirty="0" smtClean="0">
                <a:solidFill>
                  <a:schemeClr val="tx1"/>
                </a:solidFill>
                <a:effectLst/>
                <a:latin typeface="+mn-lt"/>
                <a:ea typeface="+mn-ea"/>
                <a:cs typeface="+mn-cs"/>
              </a:rPr>
              <a:t>Open Parking Spaces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30</a:t>
            </a:r>
          </a:p>
          <a:p>
            <a:pPr rtl="0" eaLnBrk="1" fontAlgn="ctr" latinLnBrk="0" hangingPunct="1"/>
            <a:r>
              <a:rPr lang="en-US" sz="1200" b="0" i="0" u="none" strike="noStrike" kern="1200" dirty="0" smtClean="0">
                <a:solidFill>
                  <a:schemeClr val="tx1"/>
                </a:solidFill>
                <a:effectLst/>
                <a:latin typeface="+mn-lt"/>
                <a:ea typeface="+mn-ea"/>
                <a:cs typeface="+mn-cs"/>
              </a:rPr>
              <a:t>Outdoor Walkways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6</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3</a:t>
            </a:fld>
            <a:endParaRPr lang="en-US"/>
          </a:p>
        </p:txBody>
      </p:sp>
    </p:spTree>
    <p:extLst>
      <p:ext uri="{BB962C8B-B14F-4D97-AF65-F5344CB8AC3E}">
        <p14:creationId xmlns:p14="http://schemas.microsoft.com/office/powerpoint/2010/main" val="228304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Is it worth investing in CFL or LED OVER </a:t>
            </a:r>
            <a:r>
              <a:rPr lang="en-US" sz="2800" dirty="0" err="1" smtClean="0"/>
              <a:t>Inc</a:t>
            </a:r>
            <a:r>
              <a:rPr lang="en-US" sz="2800" dirty="0" smtClean="0"/>
              <a:t>?</a:t>
            </a:r>
          </a:p>
          <a:p>
            <a:r>
              <a:rPr lang="en-US" sz="2800" dirty="0" smtClean="0"/>
              <a:t>Assume 2500 h per year operation and $0.1/kWh</a:t>
            </a:r>
          </a:p>
          <a:p>
            <a:pPr lvl="1"/>
            <a:r>
              <a:rPr lang="en-US" sz="2400" dirty="0" err="1" smtClean="0"/>
              <a:t>Inc</a:t>
            </a:r>
            <a:r>
              <a:rPr lang="en-US" sz="2400" dirty="0" smtClean="0"/>
              <a:t> lasts 2 y, CFL 4 y, LED 10 </a:t>
            </a:r>
            <a:r>
              <a:rPr lang="en-US" sz="2400" dirty="0" err="1" smtClean="0"/>
              <a:t>yr</a:t>
            </a:r>
            <a:endParaRPr lang="en-US" sz="2400" dirty="0" smtClean="0"/>
          </a:p>
          <a:p>
            <a:r>
              <a:rPr lang="en-US" sz="2800" dirty="0" smtClean="0"/>
              <a:t>Incremental Cost to Purchase</a:t>
            </a:r>
          </a:p>
          <a:p>
            <a:pPr lvl="1"/>
            <a:r>
              <a:rPr lang="en-US" sz="2400" dirty="0" smtClean="0"/>
              <a:t>CFL = </a:t>
            </a:r>
            <a:r>
              <a:rPr lang="en-US" sz="2400" dirty="0" smtClean="0">
                <a:solidFill>
                  <a:srgbClr val="FF0000"/>
                </a:solidFill>
              </a:rPr>
              <a:t>$4.15 - $0.5 = $3.65</a:t>
            </a:r>
          </a:p>
          <a:p>
            <a:pPr lvl="1"/>
            <a:r>
              <a:rPr lang="en-US" sz="2400" dirty="0" smtClean="0"/>
              <a:t>LED = </a:t>
            </a:r>
            <a:r>
              <a:rPr lang="en-US" sz="2400" dirty="0" smtClean="0">
                <a:solidFill>
                  <a:srgbClr val="FF0000"/>
                </a:solidFill>
              </a:rPr>
              <a:t>$21.43 - $0.5 = $20.93</a:t>
            </a:r>
          </a:p>
          <a:p>
            <a:r>
              <a:rPr lang="en-US" sz="2800" dirty="0" smtClean="0"/>
              <a:t>Energy Savings</a:t>
            </a:r>
          </a:p>
          <a:p>
            <a:pPr lvl="1"/>
            <a:r>
              <a:rPr lang="en-US" sz="2400" dirty="0" smtClean="0"/>
              <a:t>CFL = </a:t>
            </a:r>
            <a:r>
              <a:rPr lang="en-US" sz="2400" dirty="0" smtClean="0">
                <a:solidFill>
                  <a:srgbClr val="FF0000"/>
                </a:solidFill>
              </a:rPr>
              <a:t>(75 W–20 W)·(kW/1000 W)·2500 h/y·$0.1/kWh = $13.75/y</a:t>
            </a:r>
          </a:p>
          <a:p>
            <a:pPr lvl="1"/>
            <a:r>
              <a:rPr lang="en-US" sz="2400" dirty="0" smtClean="0"/>
              <a:t>LED = </a:t>
            </a:r>
            <a:r>
              <a:rPr lang="en-US" sz="2400" dirty="0" smtClean="0">
                <a:solidFill>
                  <a:srgbClr val="FF0000"/>
                </a:solidFill>
              </a:rPr>
              <a:t>(75 W–17 W)·(kW/1000 W)·2500 h/y·$0.1/kWh = $15/y</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41</a:t>
            </a:fld>
            <a:endParaRPr lang="en-US"/>
          </a:p>
        </p:txBody>
      </p:sp>
    </p:spTree>
    <p:extLst>
      <p:ext uri="{BB962C8B-B14F-4D97-AF65-F5344CB8AC3E}">
        <p14:creationId xmlns:p14="http://schemas.microsoft.com/office/powerpoint/2010/main" val="34912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Payback Period</a:t>
            </a:r>
          </a:p>
          <a:p>
            <a:pPr lvl="1"/>
            <a:r>
              <a:rPr lang="en-US" dirty="0" smtClean="0"/>
              <a:t>CFL = </a:t>
            </a:r>
            <a:r>
              <a:rPr lang="en-US" dirty="0" smtClean="0">
                <a:solidFill>
                  <a:srgbClr val="FF0000"/>
                </a:solidFill>
              </a:rPr>
              <a:t>$3.65 / $13.75/y = 0.3 y</a:t>
            </a:r>
          </a:p>
          <a:p>
            <a:pPr lvl="1"/>
            <a:r>
              <a:rPr lang="en-US" dirty="0" smtClean="0"/>
              <a:t>LED = </a:t>
            </a:r>
            <a:r>
              <a:rPr lang="en-US" dirty="0" smtClean="0">
                <a:solidFill>
                  <a:srgbClr val="FF0000"/>
                </a:solidFill>
              </a:rPr>
              <a:t>$20.93 / $15/y = 1.4 y</a:t>
            </a:r>
          </a:p>
          <a:p>
            <a:pPr lvl="1"/>
            <a:endParaRPr lang="en-US" dirty="0" smtClean="0"/>
          </a:p>
          <a:p>
            <a:pPr lvl="1"/>
            <a:r>
              <a:rPr lang="en-US" dirty="0" smtClean="0">
                <a:solidFill>
                  <a:srgbClr val="FF0000"/>
                </a:solidFill>
              </a:rPr>
              <a:t>All paybacks less than expected bulb life</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42</a:t>
            </a:fld>
            <a:endParaRPr lang="en-US"/>
          </a:p>
        </p:txBody>
      </p:sp>
    </p:spTree>
    <p:extLst>
      <p:ext uri="{BB962C8B-B14F-4D97-AF65-F5344CB8AC3E}">
        <p14:creationId xmlns:p14="http://schemas.microsoft.com/office/powerpoint/2010/main" val="123006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T8 21 W 3000K 20,000 hr, 1953 Lumens, $6.45 (only in case of 40), 20919www.ledlight.com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Ballast takes </a:t>
            </a:r>
            <a:r>
              <a:rPr lang="en-US" smtClean="0"/>
              <a:t>30-40 W </a:t>
            </a:r>
            <a:r>
              <a:rPr lang="en-US" dirty="0" smtClean="0"/>
              <a:t>more (4 tube fixture)?</a:t>
            </a:r>
          </a:p>
          <a:p>
            <a:endParaRPr lang="en-US" dirty="0"/>
          </a:p>
        </p:txBody>
      </p:sp>
      <p:sp>
        <p:nvSpPr>
          <p:cNvPr id="4" name="Slide Number Placeholder 3"/>
          <p:cNvSpPr>
            <a:spLocks noGrp="1"/>
          </p:cNvSpPr>
          <p:nvPr>
            <p:ph type="sldNum" sz="quarter" idx="10"/>
          </p:nvPr>
        </p:nvSpPr>
        <p:spPr/>
        <p:txBody>
          <a:bodyPr/>
          <a:lstStyle/>
          <a:p>
            <a:fld id="{7D628847-E17C-4BD7-A65D-1544CA614946}" type="slidenum">
              <a:rPr lang="en-US" smtClean="0"/>
              <a:pPr/>
              <a:t>44</a:t>
            </a:fld>
            <a:endParaRPr lang="en-US"/>
          </a:p>
        </p:txBody>
      </p:sp>
    </p:spTree>
    <p:extLst>
      <p:ext uri="{BB962C8B-B14F-4D97-AF65-F5344CB8AC3E}">
        <p14:creationId xmlns:p14="http://schemas.microsoft.com/office/powerpoint/2010/main" val="123764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Incremental Cost to Purchase</a:t>
            </a:r>
          </a:p>
          <a:p>
            <a:pPr lvl="1"/>
            <a:r>
              <a:rPr lang="en-US" dirty="0" smtClean="0"/>
              <a:t>T8 = </a:t>
            </a:r>
            <a:r>
              <a:rPr lang="en-US" dirty="0" smtClean="0">
                <a:solidFill>
                  <a:srgbClr val="FF0000"/>
                </a:solidFill>
              </a:rPr>
              <a:t>$4.1 - $4 = $0.1</a:t>
            </a:r>
          </a:p>
          <a:p>
            <a:pPr lvl="1"/>
            <a:r>
              <a:rPr lang="en-US" dirty="0" smtClean="0"/>
              <a:t>T5 = </a:t>
            </a:r>
            <a:r>
              <a:rPr lang="en-US" dirty="0" smtClean="0">
                <a:solidFill>
                  <a:srgbClr val="FF0000"/>
                </a:solidFill>
              </a:rPr>
              <a:t>$5.78 - $4 = $1.78</a:t>
            </a:r>
          </a:p>
          <a:p>
            <a:pPr lvl="1"/>
            <a:r>
              <a:rPr lang="en-US" dirty="0" smtClean="0"/>
              <a:t>LED = </a:t>
            </a:r>
            <a:r>
              <a:rPr lang="en-US" dirty="0" smtClean="0">
                <a:solidFill>
                  <a:srgbClr val="FF0000"/>
                </a:solidFill>
              </a:rPr>
              <a:t>$54.95 - $4 = $50.95</a:t>
            </a:r>
          </a:p>
          <a:p>
            <a:r>
              <a:rPr lang="en-US" dirty="0" smtClean="0"/>
              <a:t>Energy Savings</a:t>
            </a:r>
          </a:p>
          <a:p>
            <a:pPr lvl="1"/>
            <a:r>
              <a:rPr lang="en-US" dirty="0" smtClean="0"/>
              <a:t>T8 = </a:t>
            </a:r>
            <a:r>
              <a:rPr lang="en-US" dirty="0" smtClean="0">
                <a:solidFill>
                  <a:srgbClr val="FF0000"/>
                </a:solidFill>
              </a:rPr>
              <a:t>(34 W – 25 W)·(kW/1000 W)·2000 h·$0.1/kWh = $1.8/y</a:t>
            </a:r>
          </a:p>
          <a:p>
            <a:pPr lvl="1"/>
            <a:r>
              <a:rPr lang="en-US" dirty="0" smtClean="0"/>
              <a:t>T5 = </a:t>
            </a:r>
            <a:r>
              <a:rPr lang="en-US" dirty="0" smtClean="0">
                <a:solidFill>
                  <a:srgbClr val="FF0000"/>
                </a:solidFill>
              </a:rPr>
              <a:t>(34 W – 24 W)·(kW/1000 W)·2000 h·$0.1/kWh = $2/y</a:t>
            </a:r>
          </a:p>
          <a:p>
            <a:pPr lvl="1"/>
            <a:r>
              <a:rPr lang="en-US" dirty="0" smtClean="0"/>
              <a:t>LED = </a:t>
            </a:r>
            <a:r>
              <a:rPr lang="en-US" dirty="0" smtClean="0">
                <a:solidFill>
                  <a:srgbClr val="FF0000"/>
                </a:solidFill>
              </a:rPr>
              <a:t>(34 W – 17 W)·(kW/1000 W)·2000 h·$0.1/kWh = $3.4/y</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45</a:t>
            </a:fld>
            <a:endParaRPr lang="en-US"/>
          </a:p>
        </p:txBody>
      </p:sp>
    </p:spTree>
    <p:extLst>
      <p:ext uri="{BB962C8B-B14F-4D97-AF65-F5344CB8AC3E}">
        <p14:creationId xmlns:p14="http://schemas.microsoft.com/office/powerpoint/2010/main" val="212260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Payback Period</a:t>
            </a:r>
          </a:p>
          <a:p>
            <a:pPr lvl="1"/>
            <a:r>
              <a:rPr lang="en-US" dirty="0" smtClean="0"/>
              <a:t>T8 = </a:t>
            </a:r>
            <a:r>
              <a:rPr lang="en-US" dirty="0" smtClean="0">
                <a:solidFill>
                  <a:srgbClr val="FF0000"/>
                </a:solidFill>
              </a:rPr>
              <a:t>$0.1 / $1.8/y = 0.1 y</a:t>
            </a:r>
          </a:p>
          <a:p>
            <a:pPr lvl="1"/>
            <a:r>
              <a:rPr lang="en-US" dirty="0" smtClean="0"/>
              <a:t>T5 = </a:t>
            </a:r>
            <a:r>
              <a:rPr lang="en-US" dirty="0" smtClean="0">
                <a:solidFill>
                  <a:srgbClr val="FF0000"/>
                </a:solidFill>
              </a:rPr>
              <a:t>$1.78 / $2/y = 0.9 y</a:t>
            </a:r>
          </a:p>
          <a:p>
            <a:pPr lvl="1"/>
            <a:r>
              <a:rPr lang="en-US" dirty="0" smtClean="0"/>
              <a:t>LED = </a:t>
            </a:r>
            <a:r>
              <a:rPr lang="en-US" dirty="0" smtClean="0">
                <a:solidFill>
                  <a:srgbClr val="FF0000"/>
                </a:solidFill>
              </a:rPr>
              <a:t>$50.95 / $3.4/y = 15 y</a:t>
            </a:r>
          </a:p>
          <a:p>
            <a:pPr lvl="1"/>
            <a:endParaRPr lang="en-US" dirty="0" smtClean="0"/>
          </a:p>
          <a:p>
            <a:pPr lvl="1"/>
            <a:r>
              <a:rPr lang="en-US" dirty="0" smtClean="0">
                <a:solidFill>
                  <a:srgbClr val="FF0000"/>
                </a:solidFill>
              </a:rPr>
              <a:t>All paybacks less than expected tube life</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46</a:t>
            </a:fld>
            <a:endParaRPr lang="en-US"/>
          </a:p>
        </p:txBody>
      </p:sp>
    </p:spTree>
    <p:extLst>
      <p:ext uri="{BB962C8B-B14F-4D97-AF65-F5344CB8AC3E}">
        <p14:creationId xmlns:p14="http://schemas.microsoft.com/office/powerpoint/2010/main" val="24750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Electrochromic</a:t>
            </a:r>
            <a:r>
              <a:rPr lang="en-US" sz="1200" dirty="0" smtClean="0"/>
              <a:t> -&gt; </a:t>
            </a:r>
            <a:r>
              <a:rPr lang="en-US" b="1" dirty="0" smtClean="0"/>
              <a:t>Smart glass</a:t>
            </a:r>
            <a:r>
              <a:rPr lang="en-US" dirty="0" smtClean="0"/>
              <a:t>, </a:t>
            </a:r>
            <a:r>
              <a:rPr lang="en-US" b="1" dirty="0" smtClean="0"/>
              <a:t>Magic Glass</a:t>
            </a:r>
            <a:r>
              <a:rPr lang="en-US" dirty="0" smtClean="0"/>
              <a:t>, or </a:t>
            </a:r>
            <a:r>
              <a:rPr lang="en-US" b="1" dirty="0" smtClean="0"/>
              <a:t>switchable glass</a:t>
            </a:r>
            <a:r>
              <a:rPr lang="en-US" dirty="0" smtClean="0"/>
              <a:t>, also called </a:t>
            </a:r>
            <a:r>
              <a:rPr lang="en-US" b="1" dirty="0" smtClean="0"/>
              <a:t>smart windows</a:t>
            </a:r>
            <a:r>
              <a:rPr lang="en-US" dirty="0" smtClean="0"/>
              <a:t> or </a:t>
            </a:r>
            <a:r>
              <a:rPr lang="en-US" b="1" dirty="0" smtClean="0"/>
              <a:t>switchable windows</a:t>
            </a:r>
            <a:r>
              <a:rPr lang="en-US" dirty="0" smtClean="0"/>
              <a:t> in its application to </a:t>
            </a:r>
            <a:r>
              <a:rPr lang="en-US" dirty="0" smtClean="0">
                <a:hlinkClick r:id="rId3" tooltip="Window"/>
              </a:rPr>
              <a:t>windows</a:t>
            </a:r>
            <a:r>
              <a:rPr lang="en-US" dirty="0" smtClean="0"/>
              <a:t> or </a:t>
            </a:r>
            <a:r>
              <a:rPr lang="en-US" dirty="0" smtClean="0">
                <a:hlinkClick r:id="rId4" tooltip="Skylight (window)"/>
              </a:rPr>
              <a:t>skylights</a:t>
            </a:r>
            <a:r>
              <a:rPr lang="en-US" dirty="0" smtClean="0"/>
              <a:t>, refers to electrically switchable </a:t>
            </a:r>
            <a:r>
              <a:rPr lang="en-US" dirty="0" smtClean="0">
                <a:hlinkClick r:id="rId5" tooltip="Glass"/>
              </a:rPr>
              <a:t>glass</a:t>
            </a:r>
            <a:r>
              <a:rPr lang="en-US" dirty="0" smtClean="0"/>
              <a:t> or </a:t>
            </a:r>
            <a:r>
              <a:rPr lang="en-US" dirty="0" smtClean="0">
                <a:hlinkClick r:id="rId6" tooltip="Glazing in architecture"/>
              </a:rPr>
              <a:t>glazing</a:t>
            </a:r>
            <a:r>
              <a:rPr lang="en-US" dirty="0" smtClean="0"/>
              <a:t> which changes light transmission properties when voltage is applied.</a:t>
            </a:r>
          </a:p>
          <a:p>
            <a:r>
              <a:rPr lang="en-US" dirty="0" smtClean="0"/>
              <a:t>Certain types of smart glass allow users to control the amount of </a:t>
            </a:r>
            <a:r>
              <a:rPr lang="en-US" dirty="0" smtClean="0">
                <a:hlinkClick r:id="rId7" tooltip="Light"/>
              </a:rPr>
              <a:t>light</a:t>
            </a:r>
            <a:r>
              <a:rPr lang="en-US" dirty="0" smtClean="0"/>
              <a:t> (and thereby </a:t>
            </a:r>
            <a:r>
              <a:rPr lang="en-US" dirty="0" smtClean="0">
                <a:hlinkClick r:id="rId8" tooltip="Heat"/>
              </a:rPr>
              <a:t>heat</a:t>
            </a:r>
            <a:r>
              <a:rPr lang="en-US" dirty="0" smtClean="0"/>
              <a:t>) transmission. When activated, the glass changes from </a:t>
            </a:r>
            <a:r>
              <a:rPr lang="en-US" dirty="0" smtClean="0">
                <a:hlinkClick r:id="rId9" tooltip="Transparency (optics)"/>
              </a:rPr>
              <a:t>transparent</a:t>
            </a:r>
            <a:r>
              <a:rPr lang="en-US" dirty="0" smtClean="0"/>
              <a:t> to </a:t>
            </a:r>
            <a:r>
              <a:rPr lang="en-US" dirty="0" smtClean="0">
                <a:hlinkClick r:id="rId10" tooltip="Opacity (optics)"/>
              </a:rPr>
              <a:t>translucent</a:t>
            </a:r>
            <a:r>
              <a:rPr lang="en-US" dirty="0" smtClean="0"/>
              <a:t>, partially blocking light while maintaining a clear view through the glass. Another type of smart glass can provide complete </a:t>
            </a:r>
            <a:r>
              <a:rPr lang="en-US" dirty="0" smtClean="0">
                <a:hlinkClick r:id="rId11" tooltip="Privacy"/>
              </a:rPr>
              <a:t>privacy</a:t>
            </a:r>
            <a:r>
              <a:rPr lang="en-US" dirty="0" smtClean="0"/>
              <a:t> when activated.</a:t>
            </a:r>
          </a:p>
          <a:p>
            <a:r>
              <a:rPr lang="en-US" dirty="0" smtClean="0"/>
              <a:t>Smart glass technologies include </a:t>
            </a:r>
            <a:r>
              <a:rPr lang="en-US" dirty="0" err="1" smtClean="0">
                <a:hlinkClick r:id="rId12"/>
              </a:rPr>
              <a:t>electrochromic</a:t>
            </a:r>
            <a:r>
              <a:rPr lang="en-US" dirty="0" smtClean="0">
                <a:hlinkClick r:id="rId12"/>
              </a:rPr>
              <a:t> devices</a:t>
            </a:r>
            <a:r>
              <a:rPr lang="en-US" dirty="0" smtClean="0"/>
              <a:t>, </a:t>
            </a:r>
            <a:r>
              <a:rPr lang="en-US" dirty="0" smtClean="0">
                <a:hlinkClick r:id="rId12"/>
              </a:rPr>
              <a:t>suspended particle devices</a:t>
            </a:r>
            <a:r>
              <a:rPr lang="en-US" dirty="0" smtClean="0"/>
              <a:t>, </a:t>
            </a:r>
            <a:r>
              <a:rPr lang="en-US" dirty="0" smtClean="0">
                <a:hlinkClick r:id="rId13" tooltip="Micro-blinds (page does not exist)"/>
              </a:rPr>
              <a:t>micro-blinds</a:t>
            </a:r>
            <a:r>
              <a:rPr lang="en-US" dirty="0" smtClean="0"/>
              <a:t> and </a:t>
            </a:r>
            <a:r>
              <a:rPr lang="en-US" dirty="0" smtClean="0">
                <a:hlinkClick r:id="rId12"/>
              </a:rPr>
              <a:t>liquid crystal devices</a:t>
            </a:r>
            <a:r>
              <a:rPr lang="en-US" dirty="0" smtClean="0"/>
              <a:t>.</a:t>
            </a:r>
          </a:p>
          <a:p>
            <a:r>
              <a:rPr lang="en-US" dirty="0" smtClean="0"/>
              <a:t>The use of smart glass can save costs for </a:t>
            </a:r>
            <a:r>
              <a:rPr lang="en-US" dirty="0" smtClean="0">
                <a:hlinkClick r:id="rId14" tooltip="HVAC"/>
              </a:rPr>
              <a:t>heating, air-conditioning</a:t>
            </a:r>
            <a:r>
              <a:rPr lang="en-US" dirty="0" smtClean="0"/>
              <a:t> and </a:t>
            </a:r>
            <a:r>
              <a:rPr lang="en-US" dirty="0" smtClean="0">
                <a:hlinkClick r:id="rId15" tooltip="Lighting"/>
              </a:rPr>
              <a:t>lighting</a:t>
            </a:r>
            <a:r>
              <a:rPr lang="en-US" dirty="0" smtClean="0"/>
              <a:t> and avoid the cost of installing and maintaining motorized light screens or </a:t>
            </a:r>
            <a:r>
              <a:rPr lang="en-US" dirty="0" smtClean="0">
                <a:hlinkClick r:id="rId16" tooltip="Window blind"/>
              </a:rPr>
              <a:t>blinds</a:t>
            </a:r>
            <a:r>
              <a:rPr lang="en-US" dirty="0" smtClean="0"/>
              <a:t> or </a:t>
            </a:r>
            <a:r>
              <a:rPr lang="en-US" dirty="0" smtClean="0">
                <a:hlinkClick r:id="rId17" tooltip="Curtain"/>
              </a:rPr>
              <a:t>curtains</a:t>
            </a:r>
            <a:r>
              <a:rPr lang="en-US" dirty="0" smtClean="0"/>
              <a:t>. When opaque, liquid crystal or </a:t>
            </a:r>
            <a:r>
              <a:rPr lang="en-US" dirty="0" err="1" smtClean="0"/>
              <a:t>electrochromic</a:t>
            </a:r>
            <a:r>
              <a:rPr lang="en-US" dirty="0" smtClean="0"/>
              <a:t> smart glass blocks most </a:t>
            </a:r>
            <a:r>
              <a:rPr lang="en-US" dirty="0" smtClean="0">
                <a:hlinkClick r:id="rId18" tooltip="UV"/>
              </a:rPr>
              <a:t>UV</a:t>
            </a:r>
            <a:r>
              <a:rPr lang="en-US" dirty="0" smtClean="0"/>
              <a:t>, thereby reducing fabric fading; for SPD-type smart glass, this is achieved when used in conjunction with low </a:t>
            </a:r>
            <a:r>
              <a:rPr lang="en-US" dirty="0" smtClean="0">
                <a:hlinkClick r:id="rId19" tooltip="Emissivity"/>
              </a:rPr>
              <a:t>emissivity</a:t>
            </a:r>
            <a:r>
              <a:rPr lang="en-US" dirty="0" smtClean="0"/>
              <a:t> coatings.</a:t>
            </a:r>
          </a:p>
          <a:p>
            <a:r>
              <a:rPr lang="en-US" dirty="0" smtClean="0"/>
              <a:t>Critical aspects of smart glass include installation costs, the use of electricity, durability, as well as functional features such as the speed of control, possibilities for dimming, and the degree of transparency of the glass.</a:t>
            </a:r>
          </a:p>
          <a:p>
            <a:r>
              <a:rPr lang="en-US" dirty="0" smtClean="0"/>
              <a:t>Wikipedia</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47</a:t>
            </a:fld>
            <a:endParaRPr lang="en-US"/>
          </a:p>
        </p:txBody>
      </p:sp>
    </p:spTree>
    <p:extLst>
      <p:ext uri="{BB962C8B-B14F-4D97-AF65-F5344CB8AC3E}">
        <p14:creationId xmlns:p14="http://schemas.microsoft.com/office/powerpoint/2010/main" val="312501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50</a:t>
            </a:fld>
            <a:endParaRPr lang="en-US"/>
          </a:p>
        </p:txBody>
      </p:sp>
    </p:spTree>
    <p:extLst>
      <p:ext uri="{BB962C8B-B14F-4D97-AF65-F5344CB8AC3E}">
        <p14:creationId xmlns:p14="http://schemas.microsoft.com/office/powerpoint/2010/main" val="367275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synergylightingusa.com/blog/retrofits/-&gt; Typically a Gas Station or Convenience Store has outdoor lighting that consists of 3 different types of lighting.  These are Canopy Lighting over pumps and portico’s, Wall Packs mounted to the building structure and </a:t>
            </a:r>
            <a:r>
              <a:rPr lang="en-US" dirty="0" smtClean="0">
                <a:hlinkClick r:id="rId3" tooltip="Induction Parking Lot Lighting"/>
              </a:rPr>
              <a:t>Parking Lot Lighting</a:t>
            </a:r>
            <a:r>
              <a:rPr lang="en-US" dirty="0" smtClean="0"/>
              <a:t>.   These fixture types are usually </a:t>
            </a:r>
            <a:r>
              <a:rPr lang="en-US" dirty="0" smtClean="0">
                <a:hlinkClick r:id="rId4" tooltip="Metal Halide Lighting"/>
              </a:rPr>
              <a:t>Metal Halide </a:t>
            </a:r>
            <a:r>
              <a:rPr lang="en-US" dirty="0" smtClean="0"/>
              <a:t>- High Intensity Discharge Systems which provide high levels of illumination along with extreme amounts of glare.    With the ever growing size of the stores offering more and more products and services to clientele, the lighting systems can become quite extensive with massive amounts of fixtures to draw in customers.   However the operating and maintenance costs of the metal halide system is extremely high.   The metal halide lighting systems suffer from a wide variety of problems from </a:t>
            </a:r>
            <a:r>
              <a:rPr lang="en-US" dirty="0" smtClean="0">
                <a:hlinkClick r:id="rId5" tooltip="Metal Halide Color Shift"/>
              </a:rPr>
              <a:t>color shift</a:t>
            </a:r>
            <a:r>
              <a:rPr lang="en-US" dirty="0" smtClean="0"/>
              <a:t> (lamps turning pink and green) and if not replaced regularly well before the useful life is reached of the lamps, the metal halide lamps will lose an average of 35% of its original light output.  </a:t>
            </a:r>
          </a:p>
          <a:p>
            <a:r>
              <a:rPr lang="en-US" b="1" dirty="0" smtClean="0"/>
              <a:t>The Advantage Of Induction Lighting</a:t>
            </a:r>
          </a:p>
          <a:p>
            <a:r>
              <a:rPr lang="en-US" dirty="0" smtClean="0"/>
              <a:t>An alternative to the Metal Halide lighting systems is </a:t>
            </a:r>
            <a:r>
              <a:rPr lang="en-US" dirty="0" smtClean="0">
                <a:hlinkClick r:id="rId6" tooltip="Gas Station LED Lighting"/>
              </a:rPr>
              <a:t>LED Lighting</a:t>
            </a:r>
            <a:r>
              <a:rPr lang="en-US" dirty="0" smtClean="0"/>
              <a:t>, and </a:t>
            </a:r>
            <a:r>
              <a:rPr lang="en-US" dirty="0" smtClean="0">
                <a:hlinkClick r:id="rId7" tooltip="Gas Station Induction Parking Lot Lighting"/>
              </a:rPr>
              <a:t>Induction Lighting</a:t>
            </a:r>
            <a:r>
              <a:rPr lang="en-US" dirty="0" smtClean="0"/>
              <a:t>.    Each offer distinct advantages, however the Induction Lighting System offers a greater cost effectiveness while drawing in larger volumes of traffic flow to a gas station.   Unlike metal halide which suffers from rapid lumen depreciation and color shift, the induction lighting system maintains 95% of its lumen output and never changes colors.    The induction system uses a cathode-less high lumen fluorescent lamp which operates at much cooler temperatures and requires up to 68% less energy than metal halide.   A standard 320W Pulse Start or 400W Metal Halide canopy </a:t>
            </a:r>
            <a:r>
              <a:rPr lang="en-US" dirty="0" smtClean="0">
                <a:hlinkClick r:id="rId8" tooltip="Lighting Fixtures"/>
              </a:rPr>
              <a:t>fixture</a:t>
            </a:r>
            <a:r>
              <a:rPr lang="en-US" dirty="0" smtClean="0"/>
              <a:t> can be retrofitted with a 200 Watt induction fixture and provide higher light levels with tremendous savings.   Because the induction system does not use cathode lamps, the systems offers 20 years of maintenance free operation with no bulb or </a:t>
            </a:r>
            <a:r>
              <a:rPr lang="en-US" dirty="0" smtClean="0">
                <a:hlinkClick r:id="rId9" tooltip="HID Ballasts"/>
              </a:rPr>
              <a:t>ballast replacements</a:t>
            </a:r>
            <a:r>
              <a:rPr lang="en-US" dirty="0" smtClean="0"/>
              <a:t> as there is no cathode to burn out and the generator is completely electronic.  This is a phenomenal feature that rivals LED Lighting systems with twice the life and less than half the cost.  The induction lighting system offered by Synergy Lighting come standard with </a:t>
            </a:r>
            <a:r>
              <a:rPr lang="en-US" dirty="0" smtClean="0">
                <a:hlinkClick r:id="rId10" tooltip="5000K Pure Natural Daylight"/>
              </a:rPr>
              <a:t>5000K</a:t>
            </a:r>
            <a:r>
              <a:rPr lang="en-US" dirty="0" smtClean="0"/>
              <a:t> Pure Natural Daylight Lamps which most closely resemble natural sun light.   This creates a very bright, clean and glare free presentation to customers and is attributed to increased customer traffic and sales.</a:t>
            </a:r>
          </a:p>
          <a:p>
            <a:r>
              <a:rPr lang="en-US" dirty="0" smtClean="0"/>
              <a:t>The BP Gas Station and Convenience Store pictured in this article utilized Synergy Lighting’s 5000K Induction Lighting Fixtures.   The end result for BP is a higher level of attraction to clientele, 20 years of maintenance free operation and a cost savings over the life of the fixtures in excess of $300,000.   BP Corporate and franchise stores often operate at 5% net profit.   This means that the energy and cost savings to BP is equal to an increased revenue of  $6,000,000.00 not to mention the increased revenue resulting from the increased customer traffic.</a:t>
            </a:r>
          </a:p>
          <a:p>
            <a:r>
              <a:rPr lang="en-US" dirty="0" smtClean="0"/>
              <a:t>Where there is light, there is Synergy Lighting. For more information on switching to Energy Saving, </a:t>
            </a:r>
            <a:r>
              <a:rPr lang="en-US" dirty="0" smtClean="0">
                <a:hlinkClick r:id="rId7" tooltip="Induction Lighting For Parking Garages And Lot"/>
              </a:rPr>
              <a:t>Induction Lighting</a:t>
            </a:r>
            <a:r>
              <a:rPr lang="en-US" dirty="0" smtClean="0"/>
              <a:t>, view our website and call </a:t>
            </a:r>
            <a:r>
              <a:rPr lang="en-US" dirty="0" smtClean="0">
                <a:hlinkClick r:id="rId11"/>
              </a:rPr>
              <a:t>Synergy Lighting</a:t>
            </a:r>
            <a:r>
              <a:rPr lang="en-US" dirty="0" smtClean="0"/>
              <a:t> for a free </a:t>
            </a:r>
            <a:r>
              <a:rPr lang="en-US" dirty="0" smtClean="0">
                <a:hlinkClick r:id="rId12"/>
              </a:rPr>
              <a:t>consultation</a:t>
            </a:r>
            <a:r>
              <a:rPr lang="en-US" dirty="0" smtClean="0"/>
              <a:t>.</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56</a:t>
            </a:fld>
            <a:endParaRPr lang="en-US"/>
          </a:p>
        </p:txBody>
      </p:sp>
    </p:spTree>
    <p:extLst>
      <p:ext uri="{BB962C8B-B14F-4D97-AF65-F5344CB8AC3E}">
        <p14:creationId xmlns:p14="http://schemas.microsoft.com/office/powerpoint/2010/main" val="203570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 or retrofitting buildings to use daylight as lighting source</a:t>
            </a:r>
          </a:p>
          <a:p>
            <a:pPr lvl="1"/>
            <a:r>
              <a:rPr lang="en-US" dirty="0" smtClean="0"/>
              <a:t>Passive</a:t>
            </a:r>
          </a:p>
          <a:p>
            <a:pPr lvl="2"/>
            <a:r>
              <a:rPr lang="en-US" dirty="0" smtClean="0">
                <a:solidFill>
                  <a:srgbClr val="FF0000"/>
                </a:solidFill>
              </a:rPr>
              <a:t>Skylights &amp; Windows</a:t>
            </a:r>
          </a:p>
          <a:p>
            <a:pPr lvl="2"/>
            <a:r>
              <a:rPr lang="en-US" dirty="0" smtClean="0">
                <a:solidFill>
                  <a:srgbClr val="FF0000"/>
                </a:solidFill>
              </a:rPr>
              <a:t>Glazing, Shades &amp; Blinds</a:t>
            </a:r>
          </a:p>
          <a:p>
            <a:pPr lvl="2"/>
            <a:r>
              <a:rPr lang="en-US" dirty="0" smtClean="0">
                <a:solidFill>
                  <a:srgbClr val="FF0000"/>
                </a:solidFill>
              </a:rPr>
              <a:t>Light Shelves</a:t>
            </a:r>
          </a:p>
          <a:p>
            <a:pPr lvl="2"/>
            <a:r>
              <a:rPr lang="en-US" dirty="0" smtClean="0">
                <a:solidFill>
                  <a:srgbClr val="FF0000"/>
                </a:solidFill>
              </a:rPr>
              <a:t>Translucent Walls</a:t>
            </a:r>
          </a:p>
          <a:p>
            <a:pPr lvl="2"/>
            <a:r>
              <a:rPr lang="en-US" dirty="0" smtClean="0">
                <a:solidFill>
                  <a:srgbClr val="FF0000"/>
                </a:solidFill>
              </a:rPr>
              <a:t>Light Tubes</a:t>
            </a:r>
          </a:p>
          <a:p>
            <a:pPr lvl="1"/>
            <a:r>
              <a:rPr lang="en-US" dirty="0" smtClean="0"/>
              <a:t>Active</a:t>
            </a:r>
          </a:p>
          <a:p>
            <a:pPr lvl="2"/>
            <a:r>
              <a:rPr lang="en-US" dirty="0" smtClean="0">
                <a:solidFill>
                  <a:srgbClr val="FF0000"/>
                </a:solidFill>
              </a:rPr>
              <a:t>Devices that mechanically track sun &amp; redirect sunlight inside building</a:t>
            </a:r>
          </a:p>
          <a:p>
            <a:pPr lvl="2"/>
            <a:r>
              <a:rPr lang="en-US" dirty="0" smtClean="0">
                <a:solidFill>
                  <a:srgbClr val="FF0000"/>
                </a:solidFill>
              </a:rPr>
              <a:t>Sensors used to control shades, glazing, or electric lights</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4</a:t>
            </a:fld>
            <a:endParaRPr lang="en-US"/>
          </a:p>
        </p:txBody>
      </p:sp>
    </p:spTree>
    <p:extLst>
      <p:ext uri="{BB962C8B-B14F-4D97-AF65-F5344CB8AC3E}">
        <p14:creationId xmlns:p14="http://schemas.microsoft.com/office/powerpoint/2010/main" val="227252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panels were installed in the late spring to manage direct-beam sunlight entering through the skylights during summer months.  </a:t>
            </a:r>
            <a:r>
              <a:rPr lang="en-US" dirty="0" err="1" smtClean="0"/>
              <a:t>IDeAs</a:t>
            </a:r>
            <a:r>
              <a:rPr lang="en-US" dirty="0" smtClean="0"/>
              <a:t> has experimented with various types of sunlight control concepts, and the diffusing panels appear to be an effective and practical solution.   The panels diffuse the intense, focused beams of light characteristic of summer sunlight to a softer, more diffuse light.</a:t>
            </a:r>
          </a:p>
          <a:p>
            <a:r>
              <a:rPr lang="en-US" dirty="0" smtClean="0"/>
              <a:t>Experimenting with diffusing panels is just one more aspect of </a:t>
            </a:r>
            <a:r>
              <a:rPr lang="en-US" dirty="0" err="1" smtClean="0"/>
              <a:t>IDeAs’</a:t>
            </a:r>
            <a:r>
              <a:rPr lang="en-US" dirty="0" smtClean="0"/>
              <a:t> ongoing post-occupancy research efforts to maximize the performance and comfort of the building. The slight reduction in </a:t>
            </a:r>
            <a:r>
              <a:rPr lang="en-US" dirty="0" err="1" smtClean="0"/>
              <a:t>daylighting</a:t>
            </a:r>
            <a:r>
              <a:rPr lang="en-US" dirty="0" smtClean="0"/>
              <a:t> from adding the panels is acceptable in the summer months when the building interior is actually </a:t>
            </a:r>
            <a:r>
              <a:rPr lang="en-US" dirty="0" err="1" smtClean="0"/>
              <a:t>overlit</a:t>
            </a:r>
            <a:r>
              <a:rPr lang="en-US" dirty="0" smtClean="0"/>
              <a:t>, with the added benefit of reducing the cooling load with minimal increase in electric lighting energy.</a:t>
            </a:r>
          </a:p>
          <a:p>
            <a:r>
              <a:rPr lang="en-US" dirty="0" smtClean="0">
                <a:effectLst/>
              </a:rPr>
              <a:t>The skylights are so key to </a:t>
            </a:r>
            <a:r>
              <a:rPr lang="en-US" dirty="0" err="1" smtClean="0">
                <a:effectLst/>
              </a:rPr>
              <a:t>IDeAs’</a:t>
            </a:r>
            <a:r>
              <a:rPr lang="en-US" dirty="0" smtClean="0">
                <a:effectLst/>
              </a:rPr>
              <a:t> achievement of its net zero energy goal, it is worth noting all the thought that has gone into them.</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6</a:t>
            </a:fld>
            <a:endParaRPr lang="en-US"/>
          </a:p>
        </p:txBody>
      </p:sp>
    </p:spTree>
    <p:extLst>
      <p:ext uri="{BB962C8B-B14F-4D97-AF65-F5344CB8AC3E}">
        <p14:creationId xmlns:p14="http://schemas.microsoft.com/office/powerpoint/2010/main" val="89563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 the window, the farther light penetrates the interior space</a:t>
            </a:r>
          </a:p>
          <a:p>
            <a:pPr lvl="1"/>
            <a:r>
              <a:rPr lang="en-US" dirty="0" smtClean="0">
                <a:solidFill>
                  <a:srgbClr val="FF0000"/>
                </a:solidFill>
              </a:rPr>
              <a:t>~1.5 times window head height</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9</a:t>
            </a:fld>
            <a:endParaRPr lang="en-US"/>
          </a:p>
        </p:txBody>
      </p:sp>
    </p:spTree>
    <p:extLst>
      <p:ext uri="{BB962C8B-B14F-4D97-AF65-F5344CB8AC3E}">
        <p14:creationId xmlns:p14="http://schemas.microsoft.com/office/powerpoint/2010/main" val="217009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a:t>
            </a:r>
          </a:p>
          <a:p>
            <a:pPr lvl="1"/>
            <a:r>
              <a:rPr lang="en-US" dirty="0" smtClean="0"/>
              <a:t>High quality consistent daylight</a:t>
            </a:r>
          </a:p>
          <a:p>
            <a:pPr lvl="1"/>
            <a:r>
              <a:rPr lang="en-US" dirty="0" smtClean="0"/>
              <a:t>Minimal heat gains in summer</a:t>
            </a:r>
          </a:p>
          <a:p>
            <a:pPr lvl="1"/>
            <a:r>
              <a:rPr lang="en-US" dirty="0" smtClean="0"/>
              <a:t>Thermal loss in winter</a:t>
            </a:r>
          </a:p>
          <a:p>
            <a:pPr lvl="1"/>
            <a:r>
              <a:rPr lang="en-US" dirty="0" smtClean="0">
                <a:solidFill>
                  <a:srgbClr val="FF0000"/>
                </a:solidFill>
              </a:rPr>
              <a:t>Shading  may be needed early morning and/or late afternoon</a:t>
            </a:r>
          </a:p>
          <a:p>
            <a:r>
              <a:rPr lang="en-US" dirty="0" smtClean="0"/>
              <a:t>South</a:t>
            </a:r>
          </a:p>
          <a:p>
            <a:pPr lvl="1"/>
            <a:r>
              <a:rPr lang="en-US" dirty="0" smtClean="0"/>
              <a:t>Good access to strong illumination </a:t>
            </a:r>
          </a:p>
          <a:p>
            <a:pPr lvl="1"/>
            <a:r>
              <a:rPr lang="en-US" dirty="0" smtClean="0"/>
              <a:t>Illumination varies through the day</a:t>
            </a:r>
          </a:p>
          <a:p>
            <a:pPr lvl="1"/>
            <a:r>
              <a:rPr lang="en-US" dirty="0" smtClean="0">
                <a:solidFill>
                  <a:srgbClr val="FF0000"/>
                </a:solidFill>
              </a:rPr>
              <a:t>Fixed external shading can be effective</a:t>
            </a:r>
          </a:p>
          <a:p>
            <a:r>
              <a:rPr lang="en-US" dirty="0" smtClean="0"/>
              <a:t>East and West </a:t>
            </a:r>
          </a:p>
          <a:p>
            <a:pPr lvl="1"/>
            <a:r>
              <a:rPr lang="en-US" dirty="0" smtClean="0"/>
              <a:t>Fixed external shading is difficult</a:t>
            </a:r>
          </a:p>
          <a:p>
            <a:pPr lvl="1"/>
            <a:r>
              <a:rPr lang="en-US" dirty="0" smtClean="0">
                <a:solidFill>
                  <a:srgbClr val="FF0000"/>
                </a:solidFill>
              </a:rPr>
              <a:t>Internal shading important for comfort &amp; solar gain</a:t>
            </a: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13</a:t>
            </a:fld>
            <a:endParaRPr lang="en-US"/>
          </a:p>
        </p:txBody>
      </p:sp>
    </p:spTree>
    <p:extLst>
      <p:ext uri="{BB962C8B-B14F-4D97-AF65-F5344CB8AC3E}">
        <p14:creationId xmlns:p14="http://schemas.microsoft.com/office/powerpoint/2010/main" val="320532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architecture, </a:t>
            </a:r>
            <a:r>
              <a:rPr lang="en-US" b="1" dirty="0" smtClean="0"/>
              <a:t>clerestory</a:t>
            </a:r>
            <a:r>
              <a:rPr lang="en-US" dirty="0" smtClean="0"/>
              <a:t> are any high windows above eye level. The purpose is </a:t>
            </a:r>
            <a:br>
              <a:rPr lang="en-US" dirty="0" smtClean="0"/>
            </a:br>
            <a:r>
              <a:rPr lang="en-US" dirty="0" smtClean="0"/>
              <a:t>to bring outside light, fresh air, or both into the inner space.  (</a:t>
            </a:r>
            <a:r>
              <a:rPr lang="en-US" dirty="0" err="1" smtClean="0"/>
              <a:t>wikipedia</a:t>
            </a:r>
            <a:r>
              <a:rPr lang="en-US" dirty="0" smtClean="0"/>
              <a:t>)</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15</a:t>
            </a:fld>
            <a:endParaRPr lang="en-US"/>
          </a:p>
        </p:txBody>
      </p:sp>
    </p:spTree>
    <p:extLst>
      <p:ext uri="{BB962C8B-B14F-4D97-AF65-F5344CB8AC3E}">
        <p14:creationId xmlns:p14="http://schemas.microsoft.com/office/powerpoint/2010/main" val="67996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high diffuse light and high thermal values with unique aesthetics in vertical applications.</a:t>
            </a:r>
          </a:p>
          <a:p>
            <a:endParaRPr lang="en-US" dirty="0" smtClean="0"/>
          </a:p>
          <a:p>
            <a:r>
              <a:rPr lang="en-US" dirty="0" smtClean="0"/>
              <a:t>A curtain wall is a nonbearing exterior wall between columns or piers. (</a:t>
            </a:r>
            <a:r>
              <a:rPr lang="en-US" dirty="0" err="1" smtClean="0"/>
              <a:t>meriam-webster</a:t>
            </a:r>
            <a:r>
              <a:rPr lang="en-US" dirty="0" smtClean="0"/>
              <a:t>)</a:t>
            </a:r>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16</a:t>
            </a:fld>
            <a:endParaRPr lang="en-US"/>
          </a:p>
        </p:txBody>
      </p:sp>
    </p:spTree>
    <p:extLst>
      <p:ext uri="{BB962C8B-B14F-4D97-AF65-F5344CB8AC3E}">
        <p14:creationId xmlns:p14="http://schemas.microsoft.com/office/powerpoint/2010/main" val="332453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hlinkClick r:id="rId3" tooltip="Go to the Archived Ecotect WIKI home page"/>
              </a:rPr>
              <a:t>wiki.naturalfrequency.com | ECOTECT </a:t>
            </a:r>
            <a:r>
              <a:rPr lang="en-US" sz="1200" b="1" i="1" u="sng" kern="1200" dirty="0" smtClean="0">
                <a:solidFill>
                  <a:schemeClr val="tx1"/>
                </a:solidFill>
                <a:effectLst/>
                <a:latin typeface="+mn-lt"/>
                <a:ea typeface="+mn-ea"/>
                <a:cs typeface="+mn-cs"/>
                <a:hlinkClick r:id="rId3" tooltip="Go to the Archived Ecotect WIKI home page"/>
              </a:rPr>
              <a:t>COMMUNITY WIKI!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Archive site for Autodesk </a:t>
            </a:r>
            <a:r>
              <a:rPr lang="en-US" sz="1200" kern="1200" dirty="0" err="1" smtClean="0">
                <a:solidFill>
                  <a:schemeClr val="tx1"/>
                </a:solidFill>
                <a:effectLst/>
                <a:latin typeface="+mn-lt"/>
                <a:ea typeface="+mn-ea"/>
                <a:cs typeface="+mn-cs"/>
              </a:rPr>
              <a:t>Ecotect</a:t>
            </a:r>
            <a:r>
              <a:rPr lang="en-US" sz="1200" kern="1200" dirty="0" smtClean="0">
                <a:solidFill>
                  <a:schemeClr val="tx1"/>
                </a:solidFill>
                <a:effectLst/>
                <a:latin typeface="+mn-lt"/>
                <a:ea typeface="+mn-ea"/>
                <a:cs typeface="+mn-cs"/>
              </a:rPr>
              <a:t> Analysis educational resources, notes and tutorials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Daylighting: Design </a:t>
            </a:r>
            <a:r>
              <a:rPr lang="en-US" sz="1200" b="1" kern="1200" dirty="0" smtClean="0">
                <a:solidFill>
                  <a:schemeClr val="tx1"/>
                </a:solidFill>
                <a:effectLst/>
                <a:latin typeface="+mn-lt"/>
                <a:ea typeface="+mn-ea"/>
                <a:cs typeface="+mn-cs"/>
              </a:rPr>
              <a:t>Strategies</a:t>
            </a:r>
          </a:p>
          <a:p>
            <a:endParaRPr lang="en-US" sz="1200" b="1" kern="1200" dirty="0" smtClean="0">
              <a:solidFill>
                <a:schemeClr val="tx1"/>
              </a:solidFill>
              <a:effectLst/>
              <a:latin typeface="+mn-lt"/>
              <a:ea typeface="+mn-ea"/>
              <a:cs typeface="+mn-cs"/>
            </a:endParaRPr>
          </a:p>
          <a:p>
            <a:r>
              <a:rPr lang="en-US" dirty="0" smtClean="0"/>
              <a:t>Strip windows provide more uniform light</a:t>
            </a:r>
          </a:p>
          <a:p>
            <a:pPr lvl="1"/>
            <a:r>
              <a:rPr lang="en-US" dirty="0" smtClean="0">
                <a:solidFill>
                  <a:srgbClr val="FF0000"/>
                </a:solidFill>
              </a:rPr>
              <a:t>Avoid/minimize breaks between windows</a:t>
            </a:r>
          </a:p>
          <a:p>
            <a:r>
              <a:rPr lang="en-US" dirty="0" smtClean="0"/>
              <a:t>Separate daylighting &amp;viewing windows</a:t>
            </a:r>
          </a:p>
          <a:p>
            <a:pPr lvl="1"/>
            <a:r>
              <a:rPr lang="en-US" dirty="0" smtClean="0">
                <a:solidFill>
                  <a:srgbClr val="FF0000"/>
                </a:solidFill>
              </a:rPr>
              <a:t>Put daylighting windows up high</a:t>
            </a:r>
          </a:p>
          <a:p>
            <a:pPr lvl="1"/>
            <a:r>
              <a:rPr lang="en-US" dirty="0" smtClean="0">
                <a:solidFill>
                  <a:srgbClr val="FF0000"/>
                </a:solidFill>
              </a:rPr>
              <a:t>Incorporate separate shading elements </a:t>
            </a:r>
          </a:p>
          <a:p>
            <a:r>
              <a:rPr lang="en-US" dirty="0" smtClean="0"/>
              <a:t>Us light-colored surfaces to reflect light</a:t>
            </a:r>
          </a:p>
          <a:p>
            <a:pPr lvl="1"/>
            <a:r>
              <a:rPr lang="en-US" dirty="0" smtClean="0">
                <a:solidFill>
                  <a:srgbClr val="FF0000"/>
                </a:solidFill>
              </a:rPr>
              <a:t>Ceilings, shelves, beams,…</a:t>
            </a:r>
          </a:p>
          <a:p>
            <a:pPr lvl="1"/>
            <a:r>
              <a:rPr lang="en-US" dirty="0" smtClean="0">
                <a:solidFill>
                  <a:srgbClr val="FF0000"/>
                </a:solidFill>
              </a:rPr>
              <a:t>Locate windows near light-colored elements</a:t>
            </a:r>
          </a:p>
          <a:p>
            <a:r>
              <a:rPr lang="en-US" dirty="0" smtClean="0"/>
              <a:t>Don’t waste glazing, e.g., below desk height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FCF596-122A-4EAC-A716-43D696667688}" type="slidenum">
              <a:rPr lang="en-US" smtClean="0"/>
              <a:pPr/>
              <a:t>18</a:t>
            </a:fld>
            <a:endParaRPr lang="en-US"/>
          </a:p>
        </p:txBody>
      </p:sp>
    </p:spTree>
    <p:extLst>
      <p:ext uri="{BB962C8B-B14F-4D97-AF65-F5344CB8AC3E}">
        <p14:creationId xmlns:p14="http://schemas.microsoft.com/office/powerpoint/2010/main" val="313343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indows.lbl.gov/comm_perf/nyt_roller-shad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apps1.eere.energy.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erett\Desktop\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0"/>
            <a:ext cx="8229600" cy="838200"/>
          </a:xfrm>
        </p:spPr>
        <p:txBody>
          <a:bodyPr/>
          <a:lstStyle/>
          <a:p>
            <a:r>
              <a:rPr lang="en-US" dirty="0" smtClean="0">
                <a:solidFill>
                  <a:schemeClr val="bg1"/>
                </a:solidFill>
              </a:rPr>
              <a:t>Lighting</a:t>
            </a:r>
            <a:endParaRPr lang="en-US" dirty="0">
              <a:solidFill>
                <a:schemeClr val="bg1"/>
              </a:solidFill>
            </a:endParaRPr>
          </a:p>
        </p:txBody>
      </p:sp>
      <p:sp>
        <p:nvSpPr>
          <p:cNvPr id="3" name="Content Placeholder 2"/>
          <p:cNvSpPr>
            <a:spLocks noGrp="1"/>
          </p:cNvSpPr>
          <p:nvPr>
            <p:ph idx="1"/>
          </p:nvPr>
        </p:nvSpPr>
        <p:spPr>
          <a:xfrm>
            <a:off x="5334000" y="2743200"/>
            <a:ext cx="3352800" cy="3001963"/>
          </a:xfrm>
        </p:spPr>
        <p:txBody>
          <a:bodyPr/>
          <a:lstStyle/>
          <a:p>
            <a:r>
              <a:rPr lang="en-US" dirty="0" err="1" smtClean="0">
                <a:solidFill>
                  <a:schemeClr val="bg1"/>
                </a:solidFill>
              </a:rPr>
              <a:t>Daylighting</a:t>
            </a:r>
            <a:endParaRPr lang="en-US" dirty="0" smtClean="0">
              <a:solidFill>
                <a:schemeClr val="bg1"/>
              </a:solidFill>
            </a:endParaRPr>
          </a:p>
          <a:p>
            <a:r>
              <a:rPr lang="en-US" dirty="0" smtClean="0">
                <a:solidFill>
                  <a:schemeClr val="bg1"/>
                </a:solidFill>
              </a:rPr>
              <a:t>Indoor lighting </a:t>
            </a:r>
          </a:p>
          <a:p>
            <a:r>
              <a:rPr lang="en-US" dirty="0" smtClean="0">
                <a:solidFill>
                  <a:schemeClr val="bg1"/>
                </a:solidFill>
              </a:rPr>
              <a:t>Outdoor lighting</a:t>
            </a:r>
            <a:endParaRPr lang="en-US" dirty="0">
              <a:solidFill>
                <a:schemeClr val="bg1"/>
              </a:solidFill>
            </a:endParaRPr>
          </a:p>
        </p:txBody>
      </p:sp>
    </p:spTree>
    <p:extLst>
      <p:ext uri="{BB962C8B-B14F-4D97-AF65-F5344CB8AC3E}">
        <p14:creationId xmlns:p14="http://schemas.microsoft.com/office/powerpoint/2010/main" val="173590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086350" cy="59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18414" y="14111"/>
            <a:ext cx="2114297" cy="369332"/>
          </a:xfrm>
          <a:prstGeom prst="rect">
            <a:avLst/>
          </a:prstGeom>
        </p:spPr>
        <p:txBody>
          <a:bodyPr wrap="none">
            <a:spAutoFit/>
          </a:bodyPr>
          <a:lstStyle/>
          <a:p>
            <a:r>
              <a:rPr lang="en-US" dirty="0"/>
              <a:t>www.socketsite.com</a:t>
            </a:r>
          </a:p>
        </p:txBody>
      </p:sp>
    </p:spTree>
    <p:extLst>
      <p:ext uri="{BB962C8B-B14F-4D97-AF65-F5344CB8AC3E}">
        <p14:creationId xmlns:p14="http://schemas.microsoft.com/office/powerpoint/2010/main" val="349298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4" name="Rectangle 3"/>
          <p:cNvSpPr/>
          <p:nvPr/>
        </p:nvSpPr>
        <p:spPr>
          <a:xfrm>
            <a:off x="7040268" y="26121"/>
            <a:ext cx="2114618" cy="369332"/>
          </a:xfrm>
          <a:prstGeom prst="rect">
            <a:avLst/>
          </a:prstGeom>
        </p:spPr>
        <p:txBody>
          <a:bodyPr wrap="none">
            <a:spAutoFit/>
          </a:bodyPr>
          <a:lstStyle/>
          <a:p>
            <a:r>
              <a:rPr lang="en-US" dirty="0"/>
              <a:t>assets.inhabitat.com</a:t>
            </a:r>
          </a:p>
        </p:txBody>
      </p:sp>
      <p:pic>
        <p:nvPicPr>
          <p:cNvPr id="14339" name="Picture 3" descr="C:\Users\everett\Desktop\Picture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477" y="1371600"/>
            <a:ext cx="6896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0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4800" y="0"/>
            <a:ext cx="8229600" cy="1143000"/>
          </a:xfrm>
        </p:spPr>
        <p:txBody>
          <a:bodyPr/>
          <a:lstStyle/>
          <a:p>
            <a:pPr algn="r"/>
            <a:r>
              <a:rPr lang="en-US" dirty="0" smtClean="0">
                <a:solidFill>
                  <a:schemeClr val="bg1"/>
                </a:solidFill>
              </a:rPr>
              <a:t>Interior</a:t>
            </a:r>
            <a:r>
              <a:rPr lang="en-US" dirty="0" smtClean="0"/>
              <a:t> Atrium</a:t>
            </a:r>
            <a:endParaRPr lang="en-US" dirty="0"/>
          </a:p>
        </p:txBody>
      </p:sp>
      <p:sp>
        <p:nvSpPr>
          <p:cNvPr id="5" name="Rectangle 4"/>
          <p:cNvSpPr/>
          <p:nvPr/>
        </p:nvSpPr>
        <p:spPr>
          <a:xfrm>
            <a:off x="7685396" y="6488668"/>
            <a:ext cx="1458604" cy="369332"/>
          </a:xfrm>
          <a:prstGeom prst="rect">
            <a:avLst/>
          </a:prstGeom>
        </p:spPr>
        <p:txBody>
          <a:bodyPr wrap="none">
            <a:spAutoFit/>
          </a:bodyPr>
          <a:lstStyle/>
          <a:p>
            <a:r>
              <a:rPr lang="en-US" dirty="0"/>
              <a:t>www.djc.com</a:t>
            </a:r>
          </a:p>
        </p:txBody>
      </p:sp>
      <p:sp>
        <p:nvSpPr>
          <p:cNvPr id="6" name="TextBox 5"/>
          <p:cNvSpPr txBox="1"/>
          <p:nvPr/>
        </p:nvSpPr>
        <p:spPr>
          <a:xfrm>
            <a:off x="7365299" y="2971800"/>
            <a:ext cx="1766509" cy="646331"/>
          </a:xfrm>
          <a:prstGeom prst="rect">
            <a:avLst/>
          </a:prstGeom>
          <a:noFill/>
        </p:spPr>
        <p:txBody>
          <a:bodyPr wrap="none" rtlCol="0">
            <a:spAutoFit/>
          </a:bodyPr>
          <a:lstStyle/>
          <a:p>
            <a:pPr algn="ctr"/>
            <a:r>
              <a:rPr lang="en-US" dirty="0" smtClean="0"/>
              <a:t>Bligh Building </a:t>
            </a:r>
          </a:p>
          <a:p>
            <a:pPr algn="ctr"/>
            <a:r>
              <a:rPr lang="en-US" dirty="0" smtClean="0"/>
              <a:t>Sydney, Australia</a:t>
            </a:r>
            <a:endParaRPr lang="en-US" dirty="0"/>
          </a:p>
        </p:txBody>
      </p:sp>
    </p:spTree>
    <p:extLst>
      <p:ext uri="{BB962C8B-B14F-4D97-AF65-F5344CB8AC3E}">
        <p14:creationId xmlns:p14="http://schemas.microsoft.com/office/powerpoint/2010/main" val="77365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Side Lit Orientation</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North</a:t>
            </a:r>
          </a:p>
          <a:p>
            <a:pPr lvl="1"/>
            <a:r>
              <a:rPr lang="en-US" dirty="0" smtClean="0"/>
              <a:t>High </a:t>
            </a:r>
            <a:r>
              <a:rPr lang="en-US" dirty="0"/>
              <a:t>quality consistent </a:t>
            </a:r>
            <a:r>
              <a:rPr lang="en-US" dirty="0" smtClean="0"/>
              <a:t>daylight</a:t>
            </a:r>
          </a:p>
          <a:p>
            <a:pPr lvl="1"/>
            <a:r>
              <a:rPr lang="en-US" dirty="0" smtClean="0"/>
              <a:t>Minimal heat gains in summer</a:t>
            </a:r>
          </a:p>
          <a:p>
            <a:pPr lvl="1"/>
            <a:r>
              <a:rPr lang="en-US" dirty="0"/>
              <a:t>T</a:t>
            </a:r>
            <a:r>
              <a:rPr lang="en-US" dirty="0" smtClean="0"/>
              <a:t>hermal </a:t>
            </a:r>
            <a:r>
              <a:rPr lang="en-US" dirty="0"/>
              <a:t>loss </a:t>
            </a:r>
            <a:r>
              <a:rPr lang="en-US" dirty="0" smtClean="0"/>
              <a:t>in winter</a:t>
            </a:r>
            <a:endParaRPr lang="en-US" dirty="0"/>
          </a:p>
          <a:p>
            <a:pPr lvl="1"/>
            <a:r>
              <a:rPr lang="en-US" dirty="0" smtClean="0">
                <a:solidFill>
                  <a:srgbClr val="FF0000"/>
                </a:solidFill>
              </a:rPr>
              <a:t> </a:t>
            </a:r>
            <a:endParaRPr lang="en-US" dirty="0">
              <a:solidFill>
                <a:srgbClr val="FF0000"/>
              </a:solidFill>
            </a:endParaRPr>
          </a:p>
          <a:p>
            <a:r>
              <a:rPr lang="en-US" dirty="0" smtClean="0"/>
              <a:t>South</a:t>
            </a:r>
          </a:p>
          <a:p>
            <a:pPr lvl="1"/>
            <a:r>
              <a:rPr lang="en-US" dirty="0" smtClean="0"/>
              <a:t>Good </a:t>
            </a:r>
            <a:r>
              <a:rPr lang="en-US" dirty="0"/>
              <a:t>access to strong illumination </a:t>
            </a:r>
            <a:endParaRPr lang="en-US" dirty="0" smtClean="0"/>
          </a:p>
          <a:p>
            <a:pPr lvl="1"/>
            <a:r>
              <a:rPr lang="en-US" dirty="0" smtClean="0"/>
              <a:t>Illumination varies </a:t>
            </a:r>
            <a:r>
              <a:rPr lang="en-US" dirty="0"/>
              <a:t>through the </a:t>
            </a:r>
            <a:r>
              <a:rPr lang="en-US" dirty="0" smtClean="0"/>
              <a:t>day</a:t>
            </a:r>
            <a:endParaRPr lang="en-US" dirty="0"/>
          </a:p>
          <a:p>
            <a:pPr lvl="1"/>
            <a:r>
              <a:rPr lang="en-US" dirty="0" smtClean="0">
                <a:solidFill>
                  <a:srgbClr val="FF0000"/>
                </a:solidFill>
              </a:rPr>
              <a:t> </a:t>
            </a:r>
          </a:p>
          <a:p>
            <a:r>
              <a:rPr lang="en-US" dirty="0" smtClean="0"/>
              <a:t>East and West </a:t>
            </a:r>
          </a:p>
          <a:p>
            <a:pPr lvl="1"/>
            <a:r>
              <a:rPr lang="en-US" dirty="0" smtClean="0"/>
              <a:t>Fixed </a:t>
            </a:r>
            <a:r>
              <a:rPr lang="en-US" dirty="0" smtClean="0"/>
              <a:t>external shading </a:t>
            </a:r>
            <a:r>
              <a:rPr lang="en-US" dirty="0"/>
              <a:t>is </a:t>
            </a:r>
            <a:r>
              <a:rPr lang="en-US" dirty="0" smtClean="0"/>
              <a:t>difficult</a:t>
            </a:r>
          </a:p>
          <a:p>
            <a:pPr lvl="1"/>
            <a:r>
              <a:rPr lang="en-US" dirty="0" smtClean="0">
                <a:solidFill>
                  <a:srgbClr val="FF0000"/>
                </a:solidFill>
              </a:rPr>
              <a:t> </a:t>
            </a:r>
            <a:endParaRPr lang="en-US" dirty="0">
              <a:solidFill>
                <a:srgbClr val="FF0000"/>
              </a:solidFill>
            </a:endParaRPr>
          </a:p>
        </p:txBody>
      </p:sp>
      <p:sp>
        <p:nvSpPr>
          <p:cNvPr id="5" name="TextBox 4"/>
          <p:cNvSpPr txBox="1"/>
          <p:nvPr/>
        </p:nvSpPr>
        <p:spPr>
          <a:xfrm>
            <a:off x="0" y="6527913"/>
            <a:ext cx="9132711" cy="338554"/>
          </a:xfrm>
          <a:prstGeom prst="rect">
            <a:avLst/>
          </a:prstGeom>
          <a:noFill/>
        </p:spPr>
        <p:txBody>
          <a:bodyPr wrap="square" rtlCol="0">
            <a:spAutoFit/>
          </a:bodyPr>
          <a:lstStyle/>
          <a:p>
            <a:pPr algn="ctr"/>
            <a:r>
              <a:rPr lang="en-US" sz="1600" dirty="0"/>
              <a:t>Ernest Orlando Lawrence Berkeley National </a:t>
            </a:r>
            <a:r>
              <a:rPr lang="en-US" sz="1600" dirty="0" smtClean="0"/>
              <a:t>Laboratory (1997) “Tips for </a:t>
            </a:r>
            <a:r>
              <a:rPr lang="en-US" sz="1600" dirty="0" err="1" smtClean="0"/>
              <a:t>Daylighting</a:t>
            </a:r>
            <a:r>
              <a:rPr lang="en-US" sz="1600" dirty="0" smtClean="0"/>
              <a:t>”, </a:t>
            </a:r>
            <a:r>
              <a:rPr lang="en-US" sz="1600" dirty="0"/>
              <a:t>LBNL-39945</a:t>
            </a:r>
          </a:p>
        </p:txBody>
      </p:sp>
    </p:spTree>
    <p:extLst>
      <p:ext uri="{BB962C8B-B14F-4D97-AF65-F5344CB8AC3E}">
        <p14:creationId xmlns:p14="http://schemas.microsoft.com/office/powerpoint/2010/main" val="4272419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Translucent Wall</a:t>
            </a:r>
          </a:p>
        </p:txBody>
      </p:sp>
      <p:sp>
        <p:nvSpPr>
          <p:cNvPr id="3" name="Rectangle 2"/>
          <p:cNvSpPr/>
          <p:nvPr/>
        </p:nvSpPr>
        <p:spPr>
          <a:xfrm>
            <a:off x="7109340" y="9644"/>
            <a:ext cx="2034660" cy="369332"/>
          </a:xfrm>
          <a:prstGeom prst="rect">
            <a:avLst/>
          </a:prstGeom>
        </p:spPr>
        <p:txBody>
          <a:bodyPr wrap="none">
            <a:spAutoFit/>
          </a:bodyPr>
          <a:lstStyle/>
          <a:p>
            <a:r>
              <a:rPr lang="en-US" dirty="0"/>
              <a:t>www.duo-gard.com</a:t>
            </a:r>
          </a:p>
        </p:txBody>
      </p:sp>
      <p:pic>
        <p:nvPicPr>
          <p:cNvPr id="3075" name="Picture 3" descr="C:\Users\everett\Desktop\Pictur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9709"/>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02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Clerestory</a:t>
            </a:r>
          </a:p>
        </p:txBody>
      </p:sp>
      <p:sp>
        <p:nvSpPr>
          <p:cNvPr id="4" name="Rectangle 3"/>
          <p:cNvSpPr/>
          <p:nvPr/>
        </p:nvSpPr>
        <p:spPr>
          <a:xfrm>
            <a:off x="7109340" y="9644"/>
            <a:ext cx="2034660" cy="369332"/>
          </a:xfrm>
          <a:prstGeom prst="rect">
            <a:avLst/>
          </a:prstGeom>
        </p:spPr>
        <p:txBody>
          <a:bodyPr wrap="none">
            <a:spAutoFit/>
          </a:bodyPr>
          <a:lstStyle/>
          <a:p>
            <a:r>
              <a:rPr lang="en-US" dirty="0"/>
              <a:t>www.duo-gard.com</a:t>
            </a:r>
          </a:p>
        </p:txBody>
      </p:sp>
      <p:pic>
        <p:nvPicPr>
          <p:cNvPr id="4099" name="Picture 3" descr="C:\Users\everett\Desktop\Pictur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88" y="1460500"/>
            <a:ext cx="73533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7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verett\Desktop\Pictur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22262"/>
            <a:ext cx="9134475" cy="6535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90800" y="5715000"/>
            <a:ext cx="6553200" cy="1143000"/>
          </a:xfrm>
        </p:spPr>
        <p:txBody>
          <a:bodyPr/>
          <a:lstStyle/>
          <a:p>
            <a:r>
              <a:rPr lang="en-US" dirty="0" smtClean="0">
                <a:solidFill>
                  <a:schemeClr val="bg1"/>
                </a:solidFill>
              </a:rPr>
              <a:t>Curtain wall</a:t>
            </a:r>
            <a:endParaRPr lang="en-US" dirty="0">
              <a:solidFill>
                <a:schemeClr val="bg1"/>
              </a:solidFill>
            </a:endParaRPr>
          </a:p>
        </p:txBody>
      </p:sp>
      <p:sp>
        <p:nvSpPr>
          <p:cNvPr id="4" name="Rectangle 3"/>
          <p:cNvSpPr/>
          <p:nvPr/>
        </p:nvSpPr>
        <p:spPr>
          <a:xfrm>
            <a:off x="7109340" y="9644"/>
            <a:ext cx="2034660" cy="369332"/>
          </a:xfrm>
          <a:prstGeom prst="rect">
            <a:avLst/>
          </a:prstGeom>
        </p:spPr>
        <p:txBody>
          <a:bodyPr wrap="none">
            <a:spAutoFit/>
          </a:bodyPr>
          <a:lstStyle/>
          <a:p>
            <a:r>
              <a:rPr lang="en-US" dirty="0"/>
              <a:t>www.duo-gard.com</a:t>
            </a:r>
          </a:p>
        </p:txBody>
      </p:sp>
    </p:spTree>
    <p:extLst>
      <p:ext uri="{BB962C8B-B14F-4D97-AF65-F5344CB8AC3E}">
        <p14:creationId xmlns:p14="http://schemas.microsoft.com/office/powerpoint/2010/main" val="4041811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everett\Desktop\Pictur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 y="45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87598"/>
          </a:xfrm>
        </p:spPr>
        <p:txBody>
          <a:bodyPr/>
          <a:lstStyle/>
          <a:p>
            <a:r>
              <a:rPr lang="en-US" dirty="0" err="1" smtClean="0"/>
              <a:t>Overglazing</a:t>
            </a:r>
            <a:endParaRPr lang="en-US" dirty="0"/>
          </a:p>
        </p:txBody>
      </p:sp>
      <p:sp>
        <p:nvSpPr>
          <p:cNvPr id="3" name="TextBox 2"/>
          <p:cNvSpPr txBox="1"/>
          <p:nvPr/>
        </p:nvSpPr>
        <p:spPr>
          <a:xfrm>
            <a:off x="228600" y="787598"/>
            <a:ext cx="4980338" cy="923330"/>
          </a:xfrm>
          <a:prstGeom prst="rect">
            <a:avLst/>
          </a:prstGeom>
          <a:noFill/>
        </p:spPr>
        <p:txBody>
          <a:bodyPr wrap="none" rtlCol="0">
            <a:spAutoFit/>
          </a:bodyPr>
          <a:lstStyle/>
          <a:p>
            <a:r>
              <a:rPr lang="en-US" dirty="0"/>
              <a:t>Renovation without demolition</a:t>
            </a:r>
          </a:p>
          <a:p>
            <a:r>
              <a:rPr lang="en-US" dirty="0"/>
              <a:t>I</a:t>
            </a:r>
            <a:r>
              <a:rPr lang="en-US" dirty="0" smtClean="0"/>
              <a:t>mprove </a:t>
            </a:r>
            <a:r>
              <a:rPr lang="en-US" dirty="0"/>
              <a:t>energy efficiency</a:t>
            </a:r>
          </a:p>
          <a:p>
            <a:r>
              <a:rPr lang="en-US" dirty="0"/>
              <a:t>Maintain natural daylight with diffusion </a:t>
            </a:r>
            <a:r>
              <a:rPr lang="en-US" dirty="0" smtClean="0"/>
              <a:t>technology</a:t>
            </a:r>
            <a:endParaRPr lang="en-US" dirty="0"/>
          </a:p>
        </p:txBody>
      </p:sp>
      <p:sp>
        <p:nvSpPr>
          <p:cNvPr id="5" name="Rectangle 4"/>
          <p:cNvSpPr/>
          <p:nvPr/>
        </p:nvSpPr>
        <p:spPr>
          <a:xfrm>
            <a:off x="-3810" y="6456164"/>
            <a:ext cx="2034660" cy="369332"/>
          </a:xfrm>
          <a:prstGeom prst="rect">
            <a:avLst/>
          </a:prstGeom>
        </p:spPr>
        <p:txBody>
          <a:bodyPr wrap="none">
            <a:spAutoFit/>
          </a:bodyPr>
          <a:lstStyle/>
          <a:p>
            <a:r>
              <a:rPr lang="en-US" dirty="0">
                <a:solidFill>
                  <a:schemeClr val="bg1"/>
                </a:solidFill>
              </a:rPr>
              <a:t>www.duo-gard.com</a:t>
            </a:r>
          </a:p>
        </p:txBody>
      </p:sp>
    </p:spTree>
    <p:extLst>
      <p:ext uri="{BB962C8B-B14F-4D97-AF65-F5344CB8AC3E}">
        <p14:creationId xmlns:p14="http://schemas.microsoft.com/office/powerpoint/2010/main" val="1708959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 Rules of Thumb</a:t>
            </a:r>
            <a:endParaRPr lang="en-US" dirty="0"/>
          </a:p>
        </p:txBody>
      </p:sp>
      <p:sp>
        <p:nvSpPr>
          <p:cNvPr id="4" name="Content Placeholder 3"/>
          <p:cNvSpPr>
            <a:spLocks noGrp="1"/>
          </p:cNvSpPr>
          <p:nvPr>
            <p:ph idx="1"/>
          </p:nvPr>
        </p:nvSpPr>
        <p:spPr>
          <a:xfrm>
            <a:off x="457200" y="1143000"/>
            <a:ext cx="8229600" cy="4983163"/>
          </a:xfrm>
        </p:spPr>
        <p:txBody>
          <a:bodyPr>
            <a:normAutofit/>
          </a:bodyPr>
          <a:lstStyle/>
          <a:p>
            <a:r>
              <a:rPr lang="en-US" dirty="0" smtClean="0"/>
              <a:t>Strip windows provide more uniform light</a:t>
            </a:r>
          </a:p>
          <a:p>
            <a:pPr lvl="1"/>
            <a:r>
              <a:rPr lang="en-US" dirty="0" smtClean="0">
                <a:solidFill>
                  <a:srgbClr val="FF0000"/>
                </a:solidFill>
              </a:rPr>
              <a:t> </a:t>
            </a:r>
            <a:endParaRPr lang="en-US" dirty="0" smtClean="0">
              <a:solidFill>
                <a:srgbClr val="FF0000"/>
              </a:solidFill>
            </a:endParaRPr>
          </a:p>
          <a:p>
            <a:r>
              <a:rPr lang="en-US" dirty="0" smtClean="0"/>
              <a:t>Separate </a:t>
            </a:r>
            <a:r>
              <a:rPr lang="en-US" dirty="0" err="1" smtClean="0"/>
              <a:t>daylighting</a:t>
            </a:r>
            <a:r>
              <a:rPr lang="en-US" dirty="0" smtClean="0"/>
              <a:t> &amp;viewing windows</a:t>
            </a:r>
          </a:p>
          <a:p>
            <a:pPr lvl="1"/>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t>Us light-colored surfaces to reflect light</a:t>
            </a:r>
          </a:p>
          <a:p>
            <a:pPr lvl="1"/>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t>Don’t waste glazing, e.g., below desk height</a:t>
            </a:r>
            <a:endParaRPr lang="en-US" dirty="0"/>
          </a:p>
        </p:txBody>
      </p:sp>
      <p:sp>
        <p:nvSpPr>
          <p:cNvPr id="5" name="TextBox 4"/>
          <p:cNvSpPr txBox="1"/>
          <p:nvPr/>
        </p:nvSpPr>
        <p:spPr>
          <a:xfrm>
            <a:off x="0" y="6527913"/>
            <a:ext cx="9132711" cy="338554"/>
          </a:xfrm>
          <a:prstGeom prst="rect">
            <a:avLst/>
          </a:prstGeom>
          <a:noFill/>
        </p:spPr>
        <p:txBody>
          <a:bodyPr wrap="square" rtlCol="0">
            <a:spAutoFit/>
          </a:bodyPr>
          <a:lstStyle/>
          <a:p>
            <a:pPr algn="ctr"/>
            <a:r>
              <a:rPr lang="en-US" sz="1600" dirty="0"/>
              <a:t>Ernest Orlando Lawrence Berkeley National </a:t>
            </a:r>
            <a:r>
              <a:rPr lang="en-US" sz="1600" dirty="0" smtClean="0"/>
              <a:t>Laboratory (1997) “Tips for </a:t>
            </a:r>
            <a:r>
              <a:rPr lang="en-US" sz="1600" dirty="0" err="1" smtClean="0"/>
              <a:t>Daylighting</a:t>
            </a:r>
            <a:r>
              <a:rPr lang="en-US" sz="1600" dirty="0" smtClean="0"/>
              <a:t>”, </a:t>
            </a:r>
            <a:r>
              <a:rPr lang="en-US" sz="1600" dirty="0"/>
              <a:t>LBNL-39945</a:t>
            </a:r>
          </a:p>
        </p:txBody>
      </p:sp>
    </p:spTree>
    <p:extLst>
      <p:ext uri="{BB962C8B-B14F-4D97-AF65-F5344CB8AC3E}">
        <p14:creationId xmlns:p14="http://schemas.microsoft.com/office/powerpoint/2010/main" val="3770666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857500" y="2857500"/>
            <a:ext cx="6858000" cy="1143000"/>
          </a:xfrm>
        </p:spPr>
        <p:txBody>
          <a:bodyPr>
            <a:normAutofit/>
          </a:bodyPr>
          <a:lstStyle/>
          <a:p>
            <a:r>
              <a:rPr lang="en-US" sz="3600" dirty="0" smtClean="0"/>
              <a:t>What’s wrong with my office?</a:t>
            </a:r>
            <a:endParaRPr lang="en-US" sz="3600" dirty="0"/>
          </a:p>
        </p:txBody>
      </p:sp>
      <p:pic>
        <p:nvPicPr>
          <p:cNvPr id="4098" name="Picture 2" descr="C:\Users\everett\Desktop\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5145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9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Illumination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Typical sunlight </a:t>
            </a:r>
            <a:r>
              <a:rPr lang="en-US" dirty="0" smtClean="0">
                <a:sym typeface="Symbol"/>
              </a:rPr>
              <a:t> </a:t>
            </a:r>
            <a:r>
              <a:rPr lang="en-US" dirty="0" smtClean="0">
                <a:solidFill>
                  <a:srgbClr val="FF0000"/>
                </a:solidFill>
              </a:rPr>
              <a:t> </a:t>
            </a:r>
          </a:p>
          <a:p>
            <a:r>
              <a:rPr lang="en-US" dirty="0" smtClean="0"/>
              <a:t>Bright office </a:t>
            </a:r>
            <a:r>
              <a:rPr lang="en-US" dirty="0" smtClean="0">
                <a:sym typeface="Symbol"/>
              </a:rPr>
              <a:t> </a:t>
            </a:r>
            <a:r>
              <a:rPr lang="en-US" dirty="0" smtClean="0">
                <a:solidFill>
                  <a:srgbClr val="FF0000"/>
                </a:solidFill>
                <a:sym typeface="Symbol"/>
              </a:rPr>
              <a:t> </a:t>
            </a:r>
            <a:endParaRPr lang="en-US" dirty="0" smtClean="0">
              <a:solidFill>
                <a:srgbClr val="FF0000"/>
              </a:solidFill>
            </a:endParaRPr>
          </a:p>
          <a:p>
            <a:r>
              <a:rPr lang="en-US" dirty="0" smtClean="0"/>
              <a:t>Moonlight </a:t>
            </a:r>
            <a:r>
              <a:rPr lang="en-US" dirty="0">
                <a:sym typeface="Symbol"/>
              </a:rPr>
              <a:t> </a:t>
            </a:r>
            <a:r>
              <a:rPr lang="en-US" dirty="0" smtClean="0">
                <a:solidFill>
                  <a:srgbClr val="FF0000"/>
                </a:solidFill>
                <a:sym typeface="Symbol"/>
              </a:rPr>
              <a:t> </a:t>
            </a:r>
            <a:endParaRPr lang="en-US" dirty="0" smtClean="0">
              <a:solidFill>
                <a:srgbClr val="FF0000"/>
              </a:solidFill>
            </a:endParaRPr>
          </a:p>
          <a:p>
            <a:endParaRPr lang="en-US" dirty="0"/>
          </a:p>
          <a:p>
            <a:r>
              <a:rPr lang="en-US" dirty="0"/>
              <a:t>Lux = 1 lumen / </a:t>
            </a:r>
            <a:r>
              <a:rPr lang="en-US" dirty="0" smtClean="0"/>
              <a:t>m</a:t>
            </a:r>
            <a:r>
              <a:rPr lang="en-US" baseline="30000" dirty="0" smtClean="0"/>
              <a:t>2</a:t>
            </a:r>
          </a:p>
          <a:p>
            <a:r>
              <a:rPr lang="en-US" dirty="0" smtClean="0"/>
              <a:t>Lumen = A quantity of light provided by a source</a:t>
            </a:r>
          </a:p>
          <a:p>
            <a:pPr lvl="1"/>
            <a:r>
              <a:rPr lang="en-US" dirty="0"/>
              <a:t>1 lm = 1 </a:t>
            </a:r>
            <a:r>
              <a:rPr lang="en-US" dirty="0" err="1"/>
              <a:t>cd·sr</a:t>
            </a:r>
            <a:r>
              <a:rPr lang="en-US" dirty="0"/>
              <a:t> </a:t>
            </a:r>
            <a:r>
              <a:rPr lang="en-US" dirty="0" smtClean="0"/>
              <a:t> (</a:t>
            </a:r>
            <a:r>
              <a:rPr lang="en-US" dirty="0" err="1" smtClean="0"/>
              <a:t>wikipedia</a:t>
            </a:r>
            <a:r>
              <a:rPr lang="en-US" dirty="0" smtClean="0"/>
              <a:t>)</a:t>
            </a:r>
          </a:p>
          <a:p>
            <a:pPr lvl="2"/>
            <a:r>
              <a:rPr lang="en-US" dirty="0" smtClean="0"/>
              <a:t>Lm = lumen, cd = candela, </a:t>
            </a:r>
            <a:r>
              <a:rPr lang="en-US" dirty="0" err="1" smtClean="0"/>
              <a:t>sr</a:t>
            </a:r>
            <a:r>
              <a:rPr lang="en-US" dirty="0" smtClean="0"/>
              <a:t> = </a:t>
            </a:r>
            <a:r>
              <a:rPr lang="en-US" dirty="0" err="1" smtClean="0"/>
              <a:t>steridian</a:t>
            </a:r>
            <a:endParaRPr lang="en-US" dirty="0" smtClean="0"/>
          </a:p>
          <a:p>
            <a:pPr lvl="2"/>
            <a:r>
              <a:rPr lang="en-US" dirty="0" smtClean="0"/>
              <a:t>Candela = power of light emitted in one direction</a:t>
            </a:r>
          </a:p>
          <a:p>
            <a:pPr lvl="3"/>
            <a:r>
              <a:rPr lang="en-US" dirty="0" smtClean="0"/>
              <a:t>A candle emits ~ 1 candela</a:t>
            </a:r>
            <a:endParaRPr lang="en-US" dirty="0"/>
          </a:p>
          <a:p>
            <a:endParaRPr lang="en-US" baseline="30000" dirty="0"/>
          </a:p>
          <a:p>
            <a:endParaRPr lang="en-US" dirty="0"/>
          </a:p>
        </p:txBody>
      </p:sp>
      <p:sp>
        <p:nvSpPr>
          <p:cNvPr id="4" name="Rectangle 3"/>
          <p:cNvSpPr/>
          <p:nvPr/>
        </p:nvSpPr>
        <p:spPr>
          <a:xfrm>
            <a:off x="0" y="6488668"/>
            <a:ext cx="2021259" cy="369332"/>
          </a:xfrm>
          <a:prstGeom prst="rect">
            <a:avLst/>
          </a:prstGeom>
        </p:spPr>
        <p:txBody>
          <a:bodyPr wrap="none">
            <a:spAutoFit/>
          </a:bodyPr>
          <a:lstStyle/>
          <a:p>
            <a:r>
              <a:rPr lang="en-US" dirty="0" smtClean="0"/>
              <a:t>www.brillianz.co.uk</a:t>
            </a:r>
            <a:endParaRPr lang="en-US" dirty="0"/>
          </a:p>
        </p:txBody>
      </p:sp>
    </p:spTree>
    <p:extLst>
      <p:ext uri="{BB962C8B-B14F-4D97-AF65-F5344CB8AC3E}">
        <p14:creationId xmlns:p14="http://schemas.microsoft.com/office/powerpoint/2010/main" val="2716924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Shelves</a:t>
            </a:r>
            <a:endParaRPr lang="en-US" dirty="0"/>
          </a:p>
        </p:txBody>
      </p:sp>
      <p:sp>
        <p:nvSpPr>
          <p:cNvPr id="3" name="Rectangle 2"/>
          <p:cNvSpPr/>
          <p:nvPr/>
        </p:nvSpPr>
        <p:spPr>
          <a:xfrm>
            <a:off x="7024434" y="0"/>
            <a:ext cx="2114618" cy="369332"/>
          </a:xfrm>
          <a:prstGeom prst="rect">
            <a:avLst/>
          </a:prstGeom>
        </p:spPr>
        <p:txBody>
          <a:bodyPr wrap="none">
            <a:spAutoFit/>
          </a:bodyPr>
          <a:lstStyle/>
          <a:p>
            <a:r>
              <a:rPr lang="en-US" dirty="0"/>
              <a:t>assets.inhabitat.com</a:t>
            </a:r>
          </a:p>
        </p:txBody>
      </p:sp>
      <p:sp>
        <p:nvSpPr>
          <p:cNvPr id="4" name="Rectangle 3"/>
          <p:cNvSpPr/>
          <p:nvPr/>
        </p:nvSpPr>
        <p:spPr>
          <a:xfrm>
            <a:off x="0" y="0"/>
            <a:ext cx="2895088" cy="369332"/>
          </a:xfrm>
          <a:prstGeom prst="rect">
            <a:avLst/>
          </a:prstGeom>
        </p:spPr>
        <p:txBody>
          <a:bodyPr wrap="none">
            <a:spAutoFit/>
          </a:bodyPr>
          <a:lstStyle/>
          <a:p>
            <a:r>
              <a:rPr lang="en-US" dirty="0"/>
              <a:t>archrecord.construction.com</a:t>
            </a:r>
          </a:p>
        </p:txBody>
      </p:sp>
      <p:sp>
        <p:nvSpPr>
          <p:cNvPr id="5" name="Rectangle 4"/>
          <p:cNvSpPr/>
          <p:nvPr/>
        </p:nvSpPr>
        <p:spPr>
          <a:xfrm>
            <a:off x="-24740" y="6480360"/>
            <a:ext cx="1348382" cy="369332"/>
          </a:xfrm>
          <a:prstGeom prst="rect">
            <a:avLst/>
          </a:prstGeom>
        </p:spPr>
        <p:txBody>
          <a:bodyPr wrap="none">
            <a:spAutoFit/>
          </a:bodyPr>
          <a:lstStyle/>
          <a:p>
            <a:r>
              <a:rPr lang="en-US" dirty="0"/>
              <a:t>www.ies.org</a:t>
            </a:r>
          </a:p>
        </p:txBody>
      </p:sp>
      <p:pic>
        <p:nvPicPr>
          <p:cNvPr id="15365" name="Picture 5" descr="C:\Users\everett\Desktop\Picture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0600"/>
            <a:ext cx="8467725"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3401" y="5257800"/>
            <a:ext cx="3886200" cy="646331"/>
          </a:xfrm>
          <a:prstGeom prst="rect">
            <a:avLst/>
          </a:prstGeom>
          <a:noFill/>
        </p:spPr>
        <p:txBody>
          <a:bodyPr wrap="square" rtlCol="0">
            <a:spAutoFit/>
          </a:bodyPr>
          <a:lstStyle/>
          <a:p>
            <a:r>
              <a:rPr lang="en-US" dirty="0" smtClean="0"/>
              <a:t>With ceiling reflection, useful light penetrates farther into room</a:t>
            </a:r>
            <a:endParaRPr lang="en-US" dirty="0"/>
          </a:p>
        </p:txBody>
      </p:sp>
    </p:spTree>
    <p:extLst>
      <p:ext uri="{BB962C8B-B14F-4D97-AF65-F5344CB8AC3E}">
        <p14:creationId xmlns:p14="http://schemas.microsoft.com/office/powerpoint/2010/main" val="96710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53200" cy="1143000"/>
          </a:xfrm>
        </p:spPr>
        <p:txBody>
          <a:bodyPr>
            <a:normAutofit/>
          </a:bodyPr>
          <a:lstStyle/>
          <a:p>
            <a:r>
              <a:rPr lang="en-US" dirty="0" smtClean="0"/>
              <a:t>Problems           Solutions</a:t>
            </a:r>
            <a:endParaRPr lang="en-US" dirty="0"/>
          </a:p>
        </p:txBody>
      </p:sp>
      <p:sp>
        <p:nvSpPr>
          <p:cNvPr id="3" name="Content Placeholder 2"/>
          <p:cNvSpPr>
            <a:spLocks noGrp="1"/>
          </p:cNvSpPr>
          <p:nvPr>
            <p:ph sz="half" idx="1"/>
          </p:nvPr>
        </p:nvSpPr>
        <p:spPr>
          <a:xfrm>
            <a:off x="304800" y="1143000"/>
            <a:ext cx="3581400" cy="4983163"/>
          </a:xfrm>
        </p:spPr>
        <p:txBody>
          <a:bodyPr>
            <a:normAutofit fontScale="92500" lnSpcReduction="20000"/>
          </a:bodyPr>
          <a:lstStyle/>
          <a:p>
            <a:r>
              <a:rPr lang="en-US" dirty="0" smtClean="0"/>
              <a:t>Too Small</a:t>
            </a:r>
          </a:p>
          <a:p>
            <a:r>
              <a:rPr lang="en-US" dirty="0" smtClean="0"/>
              <a:t>Obstructed</a:t>
            </a:r>
          </a:p>
          <a:p>
            <a:r>
              <a:rPr lang="en-US" dirty="0" smtClean="0"/>
              <a:t>Too Big</a:t>
            </a:r>
          </a:p>
          <a:p>
            <a:r>
              <a:rPr lang="en-US" dirty="0" smtClean="0"/>
              <a:t>Glare</a:t>
            </a:r>
          </a:p>
          <a:p>
            <a:r>
              <a:rPr lang="en-US" dirty="0" smtClean="0"/>
              <a:t>Heat Gain, Heat Loss</a:t>
            </a:r>
          </a:p>
          <a:p>
            <a:r>
              <a:rPr lang="en-US" dirty="0" smtClean="0"/>
              <a:t>Fading</a:t>
            </a:r>
          </a:p>
          <a:p>
            <a:r>
              <a:rPr lang="en-US" dirty="0" smtClean="0"/>
              <a:t>Clouds</a:t>
            </a:r>
          </a:p>
          <a:p>
            <a:r>
              <a:rPr lang="en-US" dirty="0" smtClean="0"/>
              <a:t>Lighting interior </a:t>
            </a:r>
          </a:p>
          <a:p>
            <a:pPr lvl="1"/>
            <a:r>
              <a:rPr lang="en-US" dirty="0" smtClean="0"/>
              <a:t>Only penetrates so far</a:t>
            </a:r>
          </a:p>
          <a:p>
            <a:pPr lvl="1"/>
            <a:r>
              <a:rPr lang="en-US" dirty="0" smtClean="0"/>
              <a:t>Blocked by walls &amp; partitions</a:t>
            </a:r>
            <a:endParaRPr lang="en-US" dirty="0"/>
          </a:p>
        </p:txBody>
      </p:sp>
      <p:sp>
        <p:nvSpPr>
          <p:cNvPr id="4" name="Content Placeholder 3"/>
          <p:cNvSpPr>
            <a:spLocks noGrp="1"/>
          </p:cNvSpPr>
          <p:nvPr>
            <p:ph sz="half" idx="2"/>
          </p:nvPr>
        </p:nvSpPr>
        <p:spPr>
          <a:xfrm>
            <a:off x="4038600" y="1143000"/>
            <a:ext cx="4876800" cy="5257800"/>
          </a:xfrm>
        </p:spPr>
        <p:txBody>
          <a:bodyPr>
            <a:normAutofit fontScale="92500" lnSpcReduction="20000"/>
          </a:bodyPr>
          <a:lstStyle/>
          <a:p>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a:solidFill>
                <a:srgbClr val="FF0000"/>
              </a:solidFill>
            </a:endParaRPr>
          </a:p>
          <a:p>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a:solidFill>
                <a:srgbClr val="FF0000"/>
              </a:solidFill>
            </a:endParaRPr>
          </a:p>
          <a:p>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a:solidFill>
                <a:srgbClr val="FF0000"/>
              </a:solidFill>
            </a:endParaRPr>
          </a:p>
          <a:p>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a:solidFill>
                <a:srgbClr val="FF0000"/>
              </a:solidFill>
            </a:endParaRPr>
          </a:p>
          <a:p>
            <a:endParaRPr lang="en-US" dirty="0"/>
          </a:p>
        </p:txBody>
      </p:sp>
      <p:sp>
        <p:nvSpPr>
          <p:cNvPr id="6" name="TextBox 5"/>
          <p:cNvSpPr txBox="1"/>
          <p:nvPr/>
        </p:nvSpPr>
        <p:spPr>
          <a:xfrm>
            <a:off x="838200" y="6096000"/>
            <a:ext cx="2590800" cy="646331"/>
          </a:xfrm>
          <a:prstGeom prst="rect">
            <a:avLst/>
          </a:prstGeom>
          <a:noFill/>
          <a:ln>
            <a:solidFill>
              <a:schemeClr val="tx1"/>
            </a:solidFill>
          </a:ln>
        </p:spPr>
        <p:txBody>
          <a:bodyPr wrap="square" rtlCol="0">
            <a:spAutoFit/>
          </a:bodyPr>
          <a:lstStyle/>
          <a:p>
            <a:pPr algn="ctr"/>
            <a:r>
              <a:rPr lang="en-US" dirty="0" smtClean="0"/>
              <a:t>Save 35-60% on Lighting, plus save on HVAC</a:t>
            </a:r>
            <a:endParaRPr lang="en-US" dirty="0"/>
          </a:p>
        </p:txBody>
      </p:sp>
    </p:spTree>
    <p:extLst>
      <p:ext uri="{BB962C8B-B14F-4D97-AF65-F5344CB8AC3E}">
        <p14:creationId xmlns:p14="http://schemas.microsoft.com/office/powerpoint/2010/main" val="248140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Feasibility of </a:t>
            </a:r>
            <a:r>
              <a:rPr lang="en-US" dirty="0" err="1" smtClean="0"/>
              <a:t>Daylighting</a:t>
            </a:r>
            <a:endParaRPr lang="en-US" dirty="0"/>
          </a:p>
        </p:txBody>
      </p:sp>
      <p:sp>
        <p:nvSpPr>
          <p:cNvPr id="6" name="Content Placeholder 5"/>
          <p:cNvSpPr>
            <a:spLocks noGrp="1"/>
          </p:cNvSpPr>
          <p:nvPr>
            <p:ph idx="1"/>
          </p:nvPr>
        </p:nvSpPr>
        <p:spPr>
          <a:xfrm>
            <a:off x="457200" y="1295400"/>
            <a:ext cx="3352800" cy="4830763"/>
          </a:xfrm>
        </p:spPr>
        <p:txBody>
          <a:bodyPr>
            <a:normAutofit fontScale="92500"/>
          </a:bodyPr>
          <a:lstStyle/>
          <a:p>
            <a:r>
              <a:rPr lang="en-US" dirty="0" smtClean="0"/>
              <a:t>FF = WW</a:t>
            </a:r>
            <a:r>
              <a:rPr lang="en-US" baseline="-25000" dirty="0" smtClean="0"/>
              <a:t>R</a:t>
            </a:r>
            <a:r>
              <a:rPr lang="en-US" dirty="0" smtClean="0"/>
              <a:t> V</a:t>
            </a:r>
            <a:r>
              <a:rPr lang="en-US" baseline="-25000" dirty="0" smtClean="0"/>
              <a:t>T</a:t>
            </a:r>
            <a:r>
              <a:rPr lang="en-US" dirty="0" smtClean="0"/>
              <a:t> OF</a:t>
            </a:r>
          </a:p>
          <a:p>
            <a:pPr lvl="1"/>
            <a:r>
              <a:rPr lang="en-US" dirty="0" smtClean="0"/>
              <a:t>FF = Feasibility Factor (if </a:t>
            </a:r>
            <a:r>
              <a:rPr lang="en-US" dirty="0" smtClean="0">
                <a:sym typeface="Symbol"/>
              </a:rPr>
              <a:t>0.25 </a:t>
            </a:r>
            <a:r>
              <a:rPr lang="en-US" dirty="0" err="1" smtClean="0">
                <a:sym typeface="Symbol"/>
              </a:rPr>
              <a:t>daylighting</a:t>
            </a:r>
            <a:r>
              <a:rPr lang="en-US" dirty="0" smtClean="0">
                <a:sym typeface="Symbol"/>
              </a:rPr>
              <a:t> is feasible)</a:t>
            </a:r>
          </a:p>
          <a:p>
            <a:pPr lvl="1"/>
            <a:r>
              <a:rPr lang="en-US" dirty="0" smtClean="0">
                <a:sym typeface="Symbol"/>
              </a:rPr>
              <a:t>WW</a:t>
            </a:r>
            <a:r>
              <a:rPr lang="en-US" baseline="-25000" dirty="0" smtClean="0">
                <a:sym typeface="Symbol"/>
              </a:rPr>
              <a:t>R</a:t>
            </a:r>
            <a:r>
              <a:rPr lang="en-US" dirty="0" smtClean="0">
                <a:sym typeface="Symbol"/>
              </a:rPr>
              <a:t> = Window-to-Wall ratio</a:t>
            </a:r>
          </a:p>
          <a:p>
            <a:pPr lvl="1"/>
            <a:r>
              <a:rPr lang="en-US" dirty="0" smtClean="0">
                <a:sym typeface="Symbol"/>
              </a:rPr>
              <a:t>V</a:t>
            </a:r>
            <a:r>
              <a:rPr lang="en-US" baseline="-25000" dirty="0" smtClean="0">
                <a:sym typeface="Symbol"/>
              </a:rPr>
              <a:t>T</a:t>
            </a:r>
            <a:r>
              <a:rPr lang="en-US" dirty="0" smtClean="0">
                <a:sym typeface="Symbol"/>
              </a:rPr>
              <a:t> = Visible Transmittance</a:t>
            </a:r>
          </a:p>
          <a:p>
            <a:pPr lvl="1"/>
            <a:r>
              <a:rPr lang="en-US" dirty="0" smtClean="0">
                <a:sym typeface="Symbol"/>
              </a:rPr>
              <a:t>OF = Obstruction Factor</a:t>
            </a:r>
            <a:endParaRPr lang="en-US" dirty="0"/>
          </a:p>
        </p:txBody>
      </p:sp>
      <p:pic>
        <p:nvPicPr>
          <p:cNvPr id="2051" name="Picture 3" descr="C:\Users\everett\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800"/>
            <a:ext cx="5114925" cy="4638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527913"/>
            <a:ext cx="9132711" cy="338554"/>
          </a:xfrm>
          <a:prstGeom prst="rect">
            <a:avLst/>
          </a:prstGeom>
          <a:noFill/>
        </p:spPr>
        <p:txBody>
          <a:bodyPr wrap="square" rtlCol="0">
            <a:spAutoFit/>
          </a:bodyPr>
          <a:lstStyle/>
          <a:p>
            <a:pPr algn="ctr"/>
            <a:r>
              <a:rPr lang="en-US" sz="1600" dirty="0"/>
              <a:t>Ernest Orlando Lawrence Berkeley National </a:t>
            </a:r>
            <a:r>
              <a:rPr lang="en-US" sz="1600" dirty="0" smtClean="0"/>
              <a:t>Laboratory (1997) “Tips for </a:t>
            </a:r>
            <a:r>
              <a:rPr lang="en-US" sz="1600" dirty="0" err="1" smtClean="0"/>
              <a:t>Daylighting</a:t>
            </a:r>
            <a:r>
              <a:rPr lang="en-US" sz="1600" dirty="0" smtClean="0"/>
              <a:t>”, </a:t>
            </a:r>
            <a:r>
              <a:rPr lang="en-US" sz="1600" dirty="0"/>
              <a:t>LBNL-39945</a:t>
            </a:r>
          </a:p>
        </p:txBody>
      </p:sp>
    </p:spTree>
    <p:extLst>
      <p:ext uri="{BB962C8B-B14F-4D97-AF65-F5344CB8AC3E}">
        <p14:creationId xmlns:p14="http://schemas.microsoft.com/office/powerpoint/2010/main" val="205552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Transmittance, V</a:t>
            </a:r>
            <a:r>
              <a:rPr lang="en-US" baseline="-25000" dirty="0" smtClean="0"/>
              <a:t>T</a:t>
            </a:r>
            <a:endParaRPr lang="en-US" baseline="-25000" dirty="0"/>
          </a:p>
        </p:txBody>
      </p:sp>
      <p:sp>
        <p:nvSpPr>
          <p:cNvPr id="4" name="TextBox 3"/>
          <p:cNvSpPr txBox="1"/>
          <p:nvPr/>
        </p:nvSpPr>
        <p:spPr>
          <a:xfrm>
            <a:off x="11289" y="6527913"/>
            <a:ext cx="9132711" cy="338554"/>
          </a:xfrm>
          <a:prstGeom prst="rect">
            <a:avLst/>
          </a:prstGeom>
          <a:noFill/>
        </p:spPr>
        <p:txBody>
          <a:bodyPr wrap="square" rtlCol="0">
            <a:spAutoFit/>
          </a:bodyPr>
          <a:lstStyle/>
          <a:p>
            <a:pPr algn="ctr"/>
            <a:r>
              <a:rPr lang="en-US" sz="1600" dirty="0"/>
              <a:t>Ernest Orlando Lawrence Berkeley National </a:t>
            </a:r>
            <a:r>
              <a:rPr lang="en-US" sz="1600" dirty="0" smtClean="0"/>
              <a:t>Laboratory (1997) “Tips for </a:t>
            </a:r>
            <a:r>
              <a:rPr lang="en-US" sz="1600" dirty="0" err="1" smtClean="0"/>
              <a:t>Daylighting</a:t>
            </a:r>
            <a:r>
              <a:rPr lang="en-US" sz="1600" dirty="0" smtClean="0"/>
              <a:t>”, </a:t>
            </a:r>
            <a:r>
              <a:rPr lang="en-US" sz="1600" dirty="0"/>
              <a:t>LBNL-39945</a:t>
            </a:r>
          </a:p>
        </p:txBody>
      </p:sp>
      <p:sp>
        <p:nvSpPr>
          <p:cNvPr id="5" name="TextBox 4"/>
          <p:cNvSpPr txBox="1"/>
          <p:nvPr/>
        </p:nvSpPr>
        <p:spPr>
          <a:xfrm>
            <a:off x="2133600" y="4495800"/>
            <a:ext cx="4588500" cy="369332"/>
          </a:xfrm>
          <a:prstGeom prst="rect">
            <a:avLst/>
          </a:prstGeom>
          <a:noFill/>
        </p:spPr>
        <p:txBody>
          <a:bodyPr wrap="none" rtlCol="0">
            <a:spAutoFit/>
          </a:bodyPr>
          <a:lstStyle/>
          <a:p>
            <a:r>
              <a:rPr lang="en-US" dirty="0" smtClean="0"/>
              <a:t>*Double pane numbers also apply to laminates</a:t>
            </a:r>
            <a:endParaRPr lang="en-US" dirty="0"/>
          </a:p>
        </p:txBody>
      </p:sp>
      <p:pic>
        <p:nvPicPr>
          <p:cNvPr id="5123" name="Picture 3" descr="C:\Users\everett\Desktop\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89925"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30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t>
            </a:r>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Is </a:t>
            </a:r>
            <a:r>
              <a:rPr lang="en-US" dirty="0" err="1" smtClean="0"/>
              <a:t>daylighting</a:t>
            </a:r>
            <a:r>
              <a:rPr lang="en-US" dirty="0" smtClean="0"/>
              <a:t> feasible at the desk in the room described below?</a:t>
            </a:r>
          </a:p>
          <a:p>
            <a:r>
              <a:rPr lang="en-US" dirty="0" smtClean="0"/>
              <a:t>Given</a:t>
            </a:r>
          </a:p>
          <a:p>
            <a:pPr lvl="1"/>
            <a:r>
              <a:rPr lang="en-US" dirty="0" smtClean="0">
                <a:sym typeface="Symbol"/>
              </a:rPr>
              <a:t>Eight windows </a:t>
            </a:r>
            <a:r>
              <a:rPr lang="en-US" dirty="0">
                <a:sym typeface="Symbol"/>
              </a:rPr>
              <a:t>are </a:t>
            </a:r>
            <a:r>
              <a:rPr lang="en-US" dirty="0" smtClean="0">
                <a:sym typeface="Symbol"/>
              </a:rPr>
              <a:t>each</a:t>
            </a:r>
          </a:p>
          <a:p>
            <a:pPr lvl="2"/>
            <a:r>
              <a:rPr lang="en-US" dirty="0" smtClean="0">
                <a:sym typeface="Symbol"/>
              </a:rPr>
              <a:t>635 mm </a:t>
            </a:r>
            <a:r>
              <a:rPr lang="en-US" dirty="0">
                <a:sym typeface="Symbol"/>
              </a:rPr>
              <a:t>(Width) by 1505 mm (Height</a:t>
            </a:r>
            <a:r>
              <a:rPr lang="en-US" dirty="0" smtClean="0">
                <a:sym typeface="Symbol"/>
              </a:rPr>
              <a:t>)</a:t>
            </a:r>
          </a:p>
          <a:p>
            <a:pPr lvl="2"/>
            <a:r>
              <a:rPr lang="en-US" dirty="0" smtClean="0">
                <a:sym typeface="Symbol"/>
              </a:rPr>
              <a:t>Double Pane clear</a:t>
            </a:r>
            <a:endParaRPr lang="en-US" dirty="0">
              <a:sym typeface="Symbol"/>
            </a:endParaRPr>
          </a:p>
          <a:p>
            <a:pPr lvl="1"/>
            <a:r>
              <a:rPr lang="en-US" dirty="0">
                <a:sym typeface="Symbol"/>
              </a:rPr>
              <a:t>The </a:t>
            </a:r>
            <a:r>
              <a:rPr lang="en-US" dirty="0" smtClean="0">
                <a:sym typeface="Symbol"/>
              </a:rPr>
              <a:t>wall </a:t>
            </a:r>
            <a:r>
              <a:rPr lang="en-US" dirty="0">
                <a:sym typeface="Symbol"/>
              </a:rPr>
              <a:t>area is 6 m long by 2.5 m high</a:t>
            </a:r>
            <a:endParaRPr lang="en-US" dirty="0"/>
          </a:p>
          <a:p>
            <a:pPr lvl="1"/>
            <a:r>
              <a:rPr lang="en-US" dirty="0" smtClean="0"/>
              <a:t>Viewed from the desk, the </a:t>
            </a:r>
            <a:r>
              <a:rPr lang="en-US" dirty="0" err="1" smtClean="0"/>
              <a:t>daylighting</a:t>
            </a:r>
            <a:r>
              <a:rPr lang="en-US" dirty="0" smtClean="0"/>
              <a:t> </a:t>
            </a:r>
            <a:r>
              <a:rPr lang="en-US" dirty="0"/>
              <a:t>scenario </a:t>
            </a:r>
            <a:r>
              <a:rPr lang="en-US" dirty="0" smtClean="0"/>
              <a:t>is most like the upper right, </a:t>
            </a:r>
            <a:r>
              <a:rPr lang="en-US" dirty="0" smtClean="0">
                <a:sym typeface="Symbol"/>
              </a:rPr>
              <a:t> 50 % obstructed</a:t>
            </a:r>
          </a:p>
        </p:txBody>
      </p:sp>
    </p:spTree>
    <p:extLst>
      <p:ext uri="{BB962C8B-B14F-4D97-AF65-F5344CB8AC3E}">
        <p14:creationId xmlns:p14="http://schemas.microsoft.com/office/powerpoint/2010/main" val="333451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Example Cont.</a:t>
            </a:r>
            <a:endParaRPr lang="en-US" dirty="0"/>
          </a:p>
        </p:txBody>
      </p:sp>
      <p:sp>
        <p:nvSpPr>
          <p:cNvPr id="3" name="Content Placeholder 2"/>
          <p:cNvSpPr>
            <a:spLocks noGrp="1"/>
          </p:cNvSpPr>
          <p:nvPr>
            <p:ph idx="1"/>
          </p:nvPr>
        </p:nvSpPr>
        <p:spPr>
          <a:xfrm>
            <a:off x="304800" y="1295400"/>
            <a:ext cx="8534400" cy="4830763"/>
          </a:xfrm>
        </p:spPr>
        <p:txBody>
          <a:bodyPr/>
          <a:lstStyle/>
          <a:p>
            <a:r>
              <a:rPr lang="en-US" dirty="0" smtClean="0"/>
              <a:t>WW</a:t>
            </a:r>
            <a:r>
              <a:rPr lang="en-US" baseline="-25000" dirty="0" smtClean="0"/>
              <a:t>R</a:t>
            </a:r>
            <a:r>
              <a:rPr lang="en-US" dirty="0" smtClean="0"/>
              <a:t> = </a:t>
            </a:r>
            <a:r>
              <a:rPr lang="en-US" dirty="0" smtClean="0">
                <a:solidFill>
                  <a:srgbClr val="FF0000"/>
                </a:solidFill>
              </a:rPr>
              <a:t> </a:t>
            </a:r>
            <a:endParaRPr lang="en-US" dirty="0" smtClean="0">
              <a:solidFill>
                <a:srgbClr val="FF0000"/>
              </a:solidFill>
              <a:sym typeface="Symbol"/>
            </a:endParaRPr>
          </a:p>
          <a:p>
            <a:r>
              <a:rPr lang="en-US" dirty="0" smtClean="0">
                <a:sym typeface="Symbol"/>
              </a:rPr>
              <a:t>V</a:t>
            </a:r>
            <a:r>
              <a:rPr lang="en-US" baseline="-25000" dirty="0" smtClean="0">
                <a:sym typeface="Symbol"/>
              </a:rPr>
              <a:t>T</a:t>
            </a:r>
            <a:r>
              <a:rPr lang="en-US" dirty="0" smtClean="0">
                <a:sym typeface="Symbol"/>
              </a:rPr>
              <a:t> = </a:t>
            </a:r>
            <a:r>
              <a:rPr lang="en-US" dirty="0" smtClean="0">
                <a:solidFill>
                  <a:srgbClr val="FF0000"/>
                </a:solidFill>
                <a:sym typeface="Symbol"/>
              </a:rPr>
              <a:t> </a:t>
            </a:r>
            <a:endParaRPr lang="en-US" dirty="0" smtClean="0">
              <a:solidFill>
                <a:srgbClr val="FF0000"/>
              </a:solidFill>
              <a:sym typeface="Symbol"/>
            </a:endParaRPr>
          </a:p>
          <a:p>
            <a:pPr lvl="1"/>
            <a:r>
              <a:rPr lang="en-US" dirty="0" smtClean="0">
                <a:sym typeface="Symbol"/>
              </a:rPr>
              <a:t>From table given previously</a:t>
            </a:r>
          </a:p>
          <a:p>
            <a:r>
              <a:rPr lang="en-US" dirty="0" smtClean="0">
                <a:sym typeface="Symbol"/>
              </a:rPr>
              <a:t>OF = </a:t>
            </a:r>
            <a:r>
              <a:rPr lang="en-US" dirty="0" smtClean="0">
                <a:solidFill>
                  <a:srgbClr val="FF0000"/>
                </a:solidFill>
                <a:sym typeface="Symbol"/>
              </a:rPr>
              <a:t> </a:t>
            </a:r>
            <a:endParaRPr lang="en-US" dirty="0" smtClean="0">
              <a:sym typeface="Symbol"/>
            </a:endParaRPr>
          </a:p>
          <a:p>
            <a:pPr lvl="1"/>
            <a:r>
              <a:rPr lang="en-US" dirty="0" smtClean="0">
                <a:sym typeface="Symbol"/>
              </a:rPr>
              <a:t>From Figure </a:t>
            </a:r>
            <a:r>
              <a:rPr lang="en-US" dirty="0">
                <a:sym typeface="Symbol"/>
              </a:rPr>
              <a:t>given previously</a:t>
            </a:r>
          </a:p>
          <a:p>
            <a:r>
              <a:rPr lang="en-US" dirty="0" smtClean="0"/>
              <a:t>FF = </a:t>
            </a:r>
            <a:r>
              <a:rPr lang="en-US" dirty="0" smtClean="0">
                <a:solidFill>
                  <a:srgbClr val="FF0000"/>
                </a:solidFill>
              </a:rPr>
              <a:t> </a:t>
            </a:r>
            <a:endParaRPr lang="en-US" dirty="0" smtClean="0">
              <a:solidFill>
                <a:srgbClr val="FF0000"/>
              </a:solidFill>
            </a:endParaRPr>
          </a:p>
          <a:p>
            <a:pPr lvl="1"/>
            <a:r>
              <a:rPr lang="en-US" dirty="0" smtClean="0">
                <a:solidFill>
                  <a:srgbClr val="FF0000"/>
                </a:solidFill>
                <a:sym typeface="Symbol"/>
              </a:rPr>
              <a:t> </a:t>
            </a:r>
            <a:endParaRPr lang="en-US" dirty="0">
              <a:solidFill>
                <a:srgbClr val="FF0000"/>
              </a:solidFill>
            </a:endParaRPr>
          </a:p>
        </p:txBody>
      </p:sp>
      <p:sp>
        <p:nvSpPr>
          <p:cNvPr id="4" name="Rectangle 3"/>
          <p:cNvSpPr/>
          <p:nvPr/>
        </p:nvSpPr>
        <p:spPr>
          <a:xfrm>
            <a:off x="0" y="6519446"/>
            <a:ext cx="9144000" cy="338554"/>
          </a:xfrm>
          <a:prstGeom prst="rect">
            <a:avLst/>
          </a:prstGeom>
        </p:spPr>
        <p:txBody>
          <a:bodyPr wrap="square">
            <a:spAutoFit/>
          </a:bodyPr>
          <a:lstStyle/>
          <a:p>
            <a:pPr algn="ctr"/>
            <a:r>
              <a:rPr lang="en-US" sz="1600" dirty="0"/>
              <a:t>Ernest Orlando Lawrence Berkeley National Laboratory (1997) “Tips for </a:t>
            </a:r>
            <a:r>
              <a:rPr lang="en-US" sz="1600" dirty="0" err="1"/>
              <a:t>Daylighting</a:t>
            </a:r>
            <a:r>
              <a:rPr lang="en-US" sz="1600" dirty="0"/>
              <a:t>”, LBNL-39945</a:t>
            </a:r>
          </a:p>
        </p:txBody>
      </p:sp>
    </p:spTree>
    <p:extLst>
      <p:ext uri="{BB962C8B-B14F-4D97-AF65-F5344CB8AC3E}">
        <p14:creationId xmlns:p14="http://schemas.microsoft.com/office/powerpoint/2010/main" val="3502436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Shading</a:t>
            </a:r>
            <a:endParaRPr lang="en-US" dirty="0"/>
          </a:p>
        </p:txBody>
      </p:sp>
      <p:sp>
        <p:nvSpPr>
          <p:cNvPr id="3" name="Content Placeholder 2"/>
          <p:cNvSpPr>
            <a:spLocks noGrp="1"/>
          </p:cNvSpPr>
          <p:nvPr>
            <p:ph idx="1"/>
          </p:nvPr>
        </p:nvSpPr>
        <p:spPr/>
        <p:txBody>
          <a:bodyPr/>
          <a:lstStyle/>
          <a:p>
            <a:r>
              <a:rPr lang="en-US" dirty="0" smtClean="0"/>
              <a:t>Configure fixed shading to </a:t>
            </a:r>
          </a:p>
          <a:p>
            <a:pPr lvl="1"/>
            <a:r>
              <a:rPr lang="en-US" dirty="0" smtClean="0"/>
              <a:t>allow winter sunlight in directly</a:t>
            </a:r>
          </a:p>
          <a:p>
            <a:pPr lvl="1"/>
            <a:r>
              <a:rPr lang="en-US" dirty="0" smtClean="0"/>
              <a:t>Shade summer sunlight</a:t>
            </a:r>
          </a:p>
          <a:p>
            <a:pPr lvl="1"/>
            <a:r>
              <a:rPr lang="en-US" dirty="0" smtClean="0"/>
              <a:t>South Orientation</a:t>
            </a:r>
            <a:endParaRPr lang="en-US" dirty="0"/>
          </a:p>
        </p:txBody>
      </p:sp>
    </p:spTree>
    <p:extLst>
      <p:ext uri="{BB962C8B-B14F-4D97-AF65-F5344CB8AC3E}">
        <p14:creationId xmlns:p14="http://schemas.microsoft.com/office/powerpoint/2010/main" val="396690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verett\Desktop\Pictur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727075"/>
            <a:ext cx="6772275" cy="6130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024" y="0"/>
            <a:ext cx="9128975" cy="838200"/>
          </a:xfrm>
        </p:spPr>
        <p:txBody>
          <a:bodyPr>
            <a:normAutofit fontScale="90000"/>
          </a:bodyPr>
          <a:lstStyle/>
          <a:p>
            <a:r>
              <a:rPr lang="en-US" b="1" dirty="0"/>
              <a:t>Stanton W. Mead </a:t>
            </a:r>
            <a:r>
              <a:rPr lang="en-US" b="1" dirty="0" smtClean="0"/>
              <a:t>Center</a:t>
            </a:r>
            <a:r>
              <a:rPr lang="en-US" b="1" dirty="0"/>
              <a:t> - </a:t>
            </a:r>
            <a:r>
              <a:rPr lang="en-US" b="1" dirty="0" err="1"/>
              <a:t>Milladore</a:t>
            </a:r>
            <a:r>
              <a:rPr lang="en-US" b="1" dirty="0"/>
              <a:t>, WI</a:t>
            </a:r>
            <a:endParaRPr lang="en-US" dirty="0"/>
          </a:p>
        </p:txBody>
      </p:sp>
      <p:sp>
        <p:nvSpPr>
          <p:cNvPr id="2" name="Rectangle 1"/>
          <p:cNvSpPr/>
          <p:nvPr/>
        </p:nvSpPr>
        <p:spPr>
          <a:xfrm>
            <a:off x="6079120" y="6522007"/>
            <a:ext cx="3080780" cy="369332"/>
          </a:xfrm>
          <a:prstGeom prst="rect">
            <a:avLst/>
          </a:prstGeom>
        </p:spPr>
        <p:txBody>
          <a:bodyPr wrap="none">
            <a:spAutoFit/>
          </a:bodyPr>
          <a:lstStyle/>
          <a:p>
            <a:r>
              <a:rPr lang="en-US" dirty="0" smtClean="0"/>
              <a:t>www.tombrownarchitect.com</a:t>
            </a:r>
            <a:endParaRPr lang="en-US" dirty="0"/>
          </a:p>
        </p:txBody>
      </p:sp>
    </p:spTree>
    <p:extLst>
      <p:ext uri="{BB962C8B-B14F-4D97-AF65-F5344CB8AC3E}">
        <p14:creationId xmlns:p14="http://schemas.microsoft.com/office/powerpoint/2010/main" val="1181919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nvPr>
        </p:nvSpPr>
        <p:spPr/>
        <p:txBody>
          <a:bodyPr/>
          <a:lstStyle/>
          <a:p>
            <a:r>
              <a:rPr lang="en-US" dirty="0" smtClean="0"/>
              <a:t>Overhang Design</a:t>
            </a:r>
            <a:endParaRPr lang="en-US" dirty="0"/>
          </a:p>
        </p:txBody>
      </p:sp>
      <p:sp>
        <p:nvSpPr>
          <p:cNvPr id="68" name="Content Placeholder 67"/>
          <p:cNvSpPr>
            <a:spLocks noGrp="1"/>
          </p:cNvSpPr>
          <p:nvPr>
            <p:ph idx="1"/>
          </p:nvPr>
        </p:nvSpPr>
        <p:spPr>
          <a:xfrm>
            <a:off x="457200" y="1295400"/>
            <a:ext cx="5105400" cy="4830763"/>
          </a:xfrm>
        </p:spPr>
        <p:txBody>
          <a:bodyPr>
            <a:normAutofit/>
          </a:bodyPr>
          <a:lstStyle/>
          <a:p>
            <a:r>
              <a:rPr lang="en-US" sz="2400" dirty="0" smtClean="0"/>
              <a:t>O = Overhang Length, m</a:t>
            </a:r>
          </a:p>
          <a:p>
            <a:r>
              <a:rPr lang="en-US" sz="2400" dirty="0" smtClean="0"/>
              <a:t>T = Distance to Top of Window</a:t>
            </a:r>
          </a:p>
          <a:p>
            <a:r>
              <a:rPr lang="en-US" sz="2400" dirty="0" smtClean="0"/>
              <a:t>B = Distance to Bottom of Window</a:t>
            </a:r>
          </a:p>
          <a:p>
            <a:r>
              <a:rPr lang="en-US" sz="2400" dirty="0" smtClean="0">
                <a:sym typeface="Symbol"/>
              </a:rPr>
              <a:t></a:t>
            </a:r>
            <a:r>
              <a:rPr lang="en-US" sz="2400" baseline="-25000" dirty="0" smtClean="0"/>
              <a:t>w</a:t>
            </a:r>
            <a:r>
              <a:rPr lang="en-US" sz="2400" dirty="0" smtClean="0"/>
              <a:t> = Sun altitude at Noon June 21</a:t>
            </a:r>
          </a:p>
          <a:p>
            <a:r>
              <a:rPr lang="en-US" sz="2400" dirty="0" smtClean="0">
                <a:sym typeface="Symbol"/>
              </a:rPr>
              <a:t></a:t>
            </a:r>
            <a:r>
              <a:rPr lang="en-US" sz="2400" baseline="-25000" dirty="0" smtClean="0"/>
              <a:t>s</a:t>
            </a:r>
            <a:r>
              <a:rPr lang="en-US" sz="2400" dirty="0" smtClean="0"/>
              <a:t> </a:t>
            </a:r>
            <a:r>
              <a:rPr lang="en-US" sz="2400" dirty="0"/>
              <a:t>= Sun altitude at Noon </a:t>
            </a:r>
            <a:r>
              <a:rPr lang="en-US" sz="2400" dirty="0" smtClean="0"/>
              <a:t>Dec. 21</a:t>
            </a:r>
          </a:p>
          <a:p>
            <a:r>
              <a:rPr lang="en-US" sz="2400" dirty="0" smtClean="0"/>
              <a:t>tan</a:t>
            </a:r>
            <a:r>
              <a:rPr lang="en-US" sz="2400" dirty="0">
                <a:sym typeface="Symbol"/>
              </a:rPr>
              <a:t> </a:t>
            </a:r>
            <a:r>
              <a:rPr lang="en-US" sz="2400" dirty="0" smtClean="0">
                <a:sym typeface="Symbol"/>
              </a:rPr>
              <a:t></a:t>
            </a:r>
            <a:r>
              <a:rPr lang="en-US" sz="2400" baseline="-25000" dirty="0" smtClean="0"/>
              <a:t>w</a:t>
            </a:r>
            <a:r>
              <a:rPr lang="en-US" sz="2400" dirty="0" smtClean="0"/>
              <a:t> </a:t>
            </a:r>
            <a:r>
              <a:rPr lang="en-US" sz="2400" dirty="0"/>
              <a:t>= </a:t>
            </a:r>
            <a:r>
              <a:rPr lang="en-US" sz="2400" dirty="0" smtClean="0"/>
              <a:t>T/O</a:t>
            </a:r>
          </a:p>
          <a:p>
            <a:r>
              <a:rPr lang="en-US" sz="2400" dirty="0"/>
              <a:t>tan</a:t>
            </a:r>
            <a:r>
              <a:rPr lang="en-US" sz="2400" dirty="0">
                <a:sym typeface="Symbol"/>
              </a:rPr>
              <a:t> </a:t>
            </a:r>
            <a:r>
              <a:rPr lang="en-US" sz="2400" dirty="0" smtClean="0">
                <a:sym typeface="Symbol"/>
              </a:rPr>
              <a:t></a:t>
            </a:r>
            <a:r>
              <a:rPr lang="en-US" sz="2400" baseline="-25000" dirty="0" smtClean="0"/>
              <a:t>s</a:t>
            </a:r>
            <a:r>
              <a:rPr lang="en-US" sz="2400" dirty="0" smtClean="0"/>
              <a:t> </a:t>
            </a:r>
            <a:r>
              <a:rPr lang="en-US" sz="2400" dirty="0"/>
              <a:t>= </a:t>
            </a:r>
            <a:r>
              <a:rPr lang="en-US" sz="2400" dirty="0" smtClean="0"/>
              <a:t>B/O</a:t>
            </a:r>
            <a:endParaRPr lang="en-US" sz="2400" dirty="0"/>
          </a:p>
          <a:p>
            <a:endParaRPr lang="en-US" sz="2400" dirty="0" smtClean="0"/>
          </a:p>
          <a:p>
            <a:endParaRPr lang="en-US" sz="2400" dirty="0"/>
          </a:p>
        </p:txBody>
      </p:sp>
      <p:grpSp>
        <p:nvGrpSpPr>
          <p:cNvPr id="66" name="Group 65"/>
          <p:cNvGrpSpPr/>
          <p:nvPr/>
        </p:nvGrpSpPr>
        <p:grpSpPr>
          <a:xfrm>
            <a:off x="5638800" y="1371600"/>
            <a:ext cx="3657600" cy="5045824"/>
            <a:chOff x="1676400" y="1306689"/>
            <a:chExt cx="3657600" cy="5045824"/>
          </a:xfrm>
        </p:grpSpPr>
        <p:cxnSp>
          <p:nvCxnSpPr>
            <p:cNvPr id="61" name="Straight Connector 60"/>
            <p:cNvCxnSpPr/>
            <p:nvPr/>
          </p:nvCxnSpPr>
          <p:spPr>
            <a:xfrm>
              <a:off x="2514600" y="3733800"/>
              <a:ext cx="0" cy="1752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76400" y="1306689"/>
              <a:ext cx="2819400" cy="5045824"/>
              <a:chOff x="5334000" y="1422400"/>
              <a:chExt cx="2819400" cy="5045824"/>
            </a:xfrm>
          </p:grpSpPr>
          <p:cxnSp>
            <p:nvCxnSpPr>
              <p:cNvPr id="6" name="Straight Arrow Connector 5"/>
              <p:cNvCxnSpPr/>
              <p:nvPr/>
            </p:nvCxnSpPr>
            <p:spPr>
              <a:xfrm>
                <a:off x="5867400" y="3124200"/>
                <a:ext cx="0" cy="838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96000" y="2819400"/>
                <a:ext cx="20574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0" y="2667000"/>
                <a:ext cx="336952" cy="369332"/>
              </a:xfrm>
              <a:prstGeom prst="rect">
                <a:avLst/>
              </a:prstGeom>
              <a:solidFill>
                <a:schemeClr val="bg1"/>
              </a:solidFill>
            </p:spPr>
            <p:txBody>
              <a:bodyPr wrap="none" rtlCol="0">
                <a:spAutoFit/>
              </a:bodyPr>
              <a:lstStyle/>
              <a:p>
                <a:r>
                  <a:rPr lang="en-US" dirty="0" smtClean="0"/>
                  <a:t>O</a:t>
                </a:r>
                <a:endParaRPr lang="en-US" dirty="0"/>
              </a:p>
            </p:txBody>
          </p:sp>
          <p:sp>
            <p:nvSpPr>
              <p:cNvPr id="12" name="TextBox 11"/>
              <p:cNvSpPr txBox="1"/>
              <p:nvPr/>
            </p:nvSpPr>
            <p:spPr>
              <a:xfrm>
                <a:off x="5715000" y="3352800"/>
                <a:ext cx="296876" cy="369332"/>
              </a:xfrm>
              <a:prstGeom prst="rect">
                <a:avLst/>
              </a:prstGeom>
              <a:solidFill>
                <a:schemeClr val="bg1"/>
              </a:solidFill>
            </p:spPr>
            <p:txBody>
              <a:bodyPr wrap="none" rtlCol="0">
                <a:spAutoFit/>
              </a:bodyPr>
              <a:lstStyle/>
              <a:p>
                <a:r>
                  <a:rPr lang="en-US" dirty="0" smtClean="0"/>
                  <a:t>T</a:t>
                </a:r>
                <a:endParaRPr lang="en-US" dirty="0"/>
              </a:p>
            </p:txBody>
          </p:sp>
          <p:sp>
            <p:nvSpPr>
              <p:cNvPr id="32" name="Freeform 31"/>
              <p:cNvSpPr/>
              <p:nvPr/>
            </p:nvSpPr>
            <p:spPr>
              <a:xfrm>
                <a:off x="5825067" y="1422400"/>
                <a:ext cx="2269066" cy="2517422"/>
              </a:xfrm>
              <a:custGeom>
                <a:avLst/>
                <a:gdLst>
                  <a:gd name="connsiteX0" fmla="*/ 0 w 2269066"/>
                  <a:gd name="connsiteY0" fmla="*/ 0 h 2517422"/>
                  <a:gd name="connsiteX1" fmla="*/ 2269066 w 2269066"/>
                  <a:gd name="connsiteY1" fmla="*/ 1738489 h 2517422"/>
                  <a:gd name="connsiteX2" fmla="*/ 361244 w 2269066"/>
                  <a:gd name="connsiteY2" fmla="*/ 1749778 h 2517422"/>
                  <a:gd name="connsiteX3" fmla="*/ 361244 w 2269066"/>
                  <a:gd name="connsiteY3" fmla="*/ 2517422 h 2517422"/>
                </a:gdLst>
                <a:ahLst/>
                <a:cxnLst>
                  <a:cxn ang="0">
                    <a:pos x="connsiteX0" y="connsiteY0"/>
                  </a:cxn>
                  <a:cxn ang="0">
                    <a:pos x="connsiteX1" y="connsiteY1"/>
                  </a:cxn>
                  <a:cxn ang="0">
                    <a:pos x="connsiteX2" y="connsiteY2"/>
                  </a:cxn>
                  <a:cxn ang="0">
                    <a:pos x="connsiteX3" y="connsiteY3"/>
                  </a:cxn>
                </a:cxnLst>
                <a:rect l="l" t="t" r="r" b="b"/>
                <a:pathLst>
                  <a:path w="2269066" h="2517422">
                    <a:moveTo>
                      <a:pt x="0" y="0"/>
                    </a:moveTo>
                    <a:lnTo>
                      <a:pt x="2269066" y="1738489"/>
                    </a:lnTo>
                    <a:lnTo>
                      <a:pt x="361244" y="1749778"/>
                    </a:lnTo>
                    <a:lnTo>
                      <a:pt x="361244" y="2517422"/>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5486400" y="3124200"/>
                <a:ext cx="0" cy="2133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72200" y="5257800"/>
                <a:ext cx="0" cy="1210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3962400"/>
                <a:ext cx="309700" cy="369332"/>
              </a:xfrm>
              <a:prstGeom prst="rect">
                <a:avLst/>
              </a:prstGeom>
              <a:solidFill>
                <a:schemeClr val="bg1"/>
              </a:solidFill>
            </p:spPr>
            <p:txBody>
              <a:bodyPr wrap="none" rtlCol="0">
                <a:spAutoFit/>
              </a:bodyPr>
              <a:lstStyle/>
              <a:p>
                <a:r>
                  <a:rPr lang="en-US" dirty="0" smtClean="0"/>
                  <a:t>B</a:t>
                </a:r>
                <a:endParaRPr lang="en-US" dirty="0"/>
              </a:p>
            </p:txBody>
          </p:sp>
        </p:grpSp>
        <p:cxnSp>
          <p:nvCxnSpPr>
            <p:cNvPr id="43" name="Straight Connector 42"/>
            <p:cNvCxnSpPr/>
            <p:nvPr/>
          </p:nvCxnSpPr>
          <p:spPr>
            <a:xfrm flipV="1">
              <a:off x="2590800" y="2743200"/>
              <a:ext cx="2743200" cy="1066800"/>
            </a:xfrm>
            <a:prstGeom prst="line">
              <a:avLst/>
            </a:prstGeom>
            <a:ln w="3810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590800" y="2286000"/>
              <a:ext cx="2590800" cy="2819400"/>
            </a:xfrm>
            <a:prstGeom prst="line">
              <a:avLst/>
            </a:prstGeom>
            <a:ln w="3810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67000" y="3810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67000" y="51054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19400" y="4724400"/>
              <a:ext cx="401072" cy="369332"/>
            </a:xfrm>
            <a:prstGeom prst="rect">
              <a:avLst/>
            </a:prstGeom>
            <a:noFill/>
          </p:spPr>
          <p:txBody>
            <a:bodyPr wrap="none" rtlCol="0">
              <a:spAutoFit/>
            </a:bodyPr>
            <a:lstStyle/>
            <a:p>
              <a:r>
                <a:rPr lang="en-US" dirty="0" smtClean="0">
                  <a:sym typeface="Symbol"/>
                </a:rPr>
                <a:t></a:t>
              </a:r>
              <a:r>
                <a:rPr lang="en-US" baseline="-25000" dirty="0" smtClean="0">
                  <a:sym typeface="Symbol"/>
                </a:rPr>
                <a:t>S</a:t>
              </a:r>
              <a:endParaRPr lang="en-US" baseline="-25000" dirty="0"/>
            </a:p>
          </p:txBody>
        </p:sp>
        <p:sp>
          <p:nvSpPr>
            <p:cNvPr id="55" name="TextBox 54"/>
            <p:cNvSpPr txBox="1"/>
            <p:nvPr/>
          </p:nvSpPr>
          <p:spPr>
            <a:xfrm>
              <a:off x="3200400" y="3429000"/>
              <a:ext cx="466794" cy="369332"/>
            </a:xfrm>
            <a:prstGeom prst="rect">
              <a:avLst/>
            </a:prstGeom>
            <a:noFill/>
          </p:spPr>
          <p:txBody>
            <a:bodyPr wrap="none" rtlCol="0">
              <a:spAutoFit/>
            </a:bodyPr>
            <a:lstStyle/>
            <a:p>
              <a:r>
                <a:rPr lang="en-US" dirty="0" smtClean="0">
                  <a:sym typeface="Symbol"/>
                </a:rPr>
                <a:t></a:t>
              </a:r>
              <a:r>
                <a:rPr lang="en-US" baseline="-25000" dirty="0" smtClean="0">
                  <a:sym typeface="Symbol"/>
                </a:rPr>
                <a:t>W</a:t>
              </a:r>
              <a:endParaRPr lang="en-US" baseline="-25000" dirty="0"/>
            </a:p>
          </p:txBody>
        </p:sp>
      </p:grpSp>
    </p:spTree>
    <p:extLst>
      <p:ext uri="{BB962C8B-B14F-4D97-AF65-F5344CB8AC3E}">
        <p14:creationId xmlns:p14="http://schemas.microsoft.com/office/powerpoint/2010/main" val="370908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Pitman NJ</a:t>
            </a:r>
            <a:endParaRPr lang="en-US" dirty="0"/>
          </a:p>
        </p:txBody>
      </p:sp>
      <p:sp>
        <p:nvSpPr>
          <p:cNvPr id="3" name="Content Placeholder 2"/>
          <p:cNvSpPr>
            <a:spLocks noGrp="1"/>
          </p:cNvSpPr>
          <p:nvPr>
            <p:ph idx="1"/>
          </p:nvPr>
        </p:nvSpPr>
        <p:spPr>
          <a:xfrm>
            <a:off x="457200" y="1295400"/>
            <a:ext cx="5867400" cy="4830763"/>
          </a:xfrm>
        </p:spPr>
        <p:txBody>
          <a:bodyPr>
            <a:normAutofit lnSpcReduction="10000"/>
          </a:bodyPr>
          <a:lstStyle/>
          <a:p>
            <a:r>
              <a:rPr lang="en-US" dirty="0" smtClean="0"/>
              <a:t>South Facing Overhang</a:t>
            </a:r>
          </a:p>
          <a:p>
            <a:pPr lvl="1"/>
            <a:r>
              <a:rPr lang="en-US" dirty="0" smtClean="0"/>
              <a:t>O = 0.6 m</a:t>
            </a:r>
          </a:p>
          <a:p>
            <a:r>
              <a:rPr lang="en-US" dirty="0" smtClean="0"/>
              <a:t>Vertical Window Height = 1.5 m</a:t>
            </a:r>
          </a:p>
          <a:p>
            <a:r>
              <a:rPr lang="en-US" dirty="0" smtClean="0"/>
              <a:t>Reasonable placement of window?</a:t>
            </a:r>
          </a:p>
          <a:p>
            <a:pPr lvl="1"/>
            <a:r>
              <a:rPr lang="en-US" sz="2000" dirty="0" smtClean="0">
                <a:sym typeface="Symbol"/>
              </a:rPr>
              <a:t></a:t>
            </a:r>
            <a:r>
              <a:rPr lang="en-US" sz="2000" baseline="-25000" dirty="0" smtClean="0"/>
              <a:t>s</a:t>
            </a:r>
            <a:r>
              <a:rPr lang="en-US" sz="2000" dirty="0" smtClean="0"/>
              <a:t> </a:t>
            </a:r>
            <a:r>
              <a:rPr lang="en-US" sz="2000" dirty="0"/>
              <a:t>= </a:t>
            </a:r>
            <a:r>
              <a:rPr lang="en-US" sz="2000" dirty="0" smtClean="0">
                <a:solidFill>
                  <a:srgbClr val="FF0000"/>
                </a:solidFill>
              </a:rPr>
              <a:t> </a:t>
            </a:r>
            <a:endParaRPr lang="en-US" sz="2000" dirty="0">
              <a:solidFill>
                <a:srgbClr val="FF0000"/>
              </a:solidFill>
            </a:endParaRPr>
          </a:p>
          <a:p>
            <a:pPr lvl="1"/>
            <a:r>
              <a:rPr lang="en-US" sz="2000" dirty="0" smtClean="0">
                <a:sym typeface="Symbol"/>
              </a:rPr>
              <a:t></a:t>
            </a:r>
            <a:r>
              <a:rPr lang="en-US" sz="2000" baseline="-25000" dirty="0" smtClean="0"/>
              <a:t>w</a:t>
            </a:r>
            <a:r>
              <a:rPr lang="en-US" sz="2000" dirty="0" smtClean="0"/>
              <a:t> </a:t>
            </a:r>
            <a:r>
              <a:rPr lang="en-US" sz="2000" dirty="0"/>
              <a:t>= </a:t>
            </a:r>
            <a:r>
              <a:rPr lang="en-US" sz="2000" dirty="0" smtClean="0">
                <a:solidFill>
                  <a:srgbClr val="FF0000"/>
                </a:solidFill>
              </a:rPr>
              <a:t> </a:t>
            </a:r>
            <a:endParaRPr lang="en-US" sz="2000" dirty="0">
              <a:solidFill>
                <a:srgbClr val="FF0000"/>
              </a:solidFill>
            </a:endParaRPr>
          </a:p>
          <a:p>
            <a:pPr lvl="1"/>
            <a:r>
              <a:rPr lang="en-US" sz="2000" dirty="0" smtClean="0"/>
              <a:t>T = </a:t>
            </a:r>
            <a:r>
              <a:rPr lang="en-US" sz="2000" dirty="0" smtClean="0">
                <a:solidFill>
                  <a:srgbClr val="FF0000"/>
                </a:solidFill>
              </a:rPr>
              <a:t> </a:t>
            </a:r>
            <a:endParaRPr lang="en-US" sz="2000" dirty="0" smtClean="0">
              <a:solidFill>
                <a:srgbClr val="FF0000"/>
              </a:solidFill>
            </a:endParaRPr>
          </a:p>
          <a:p>
            <a:pPr lvl="1"/>
            <a:r>
              <a:rPr lang="en-US" sz="2000" dirty="0" smtClean="0"/>
              <a:t>B = </a:t>
            </a:r>
            <a:r>
              <a:rPr lang="en-US" sz="2000" dirty="0" smtClean="0">
                <a:solidFill>
                  <a:srgbClr val="FF0000"/>
                </a:solidFill>
              </a:rPr>
              <a:t> </a:t>
            </a:r>
            <a:endParaRPr lang="en-US" dirty="0" smtClean="0">
              <a:solidFill>
                <a:srgbClr val="FF0000"/>
              </a:solidFill>
            </a:endParaRPr>
          </a:p>
          <a:p>
            <a:r>
              <a:rPr lang="en-US" sz="2400" dirty="0" smtClean="0">
                <a:solidFill>
                  <a:srgbClr val="FF0000"/>
                </a:solidFill>
              </a:rPr>
              <a:t> </a:t>
            </a:r>
            <a:br>
              <a:rPr lang="en-US" sz="2400" dirty="0" smtClean="0">
                <a:solidFill>
                  <a:srgbClr val="FF0000"/>
                </a:solidFill>
              </a:rPr>
            </a:br>
            <a:endParaRPr lang="en-US" sz="2400" dirty="0" smtClean="0">
              <a:solidFill>
                <a:srgbClr val="FF0000"/>
              </a:solidFill>
            </a:endParaRPr>
          </a:p>
        </p:txBody>
      </p:sp>
      <p:grpSp>
        <p:nvGrpSpPr>
          <p:cNvPr id="4" name="Group 3"/>
          <p:cNvGrpSpPr/>
          <p:nvPr/>
        </p:nvGrpSpPr>
        <p:grpSpPr>
          <a:xfrm>
            <a:off x="5867400" y="1066800"/>
            <a:ext cx="3962400" cy="5045824"/>
            <a:chOff x="1371600" y="1306689"/>
            <a:chExt cx="3962400" cy="5045824"/>
          </a:xfrm>
        </p:grpSpPr>
        <p:cxnSp>
          <p:nvCxnSpPr>
            <p:cNvPr id="5" name="Straight Connector 4"/>
            <p:cNvCxnSpPr/>
            <p:nvPr/>
          </p:nvCxnSpPr>
          <p:spPr>
            <a:xfrm>
              <a:off x="2514600" y="3733800"/>
              <a:ext cx="0" cy="1752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71600" y="1306689"/>
              <a:ext cx="3124200" cy="5045824"/>
              <a:chOff x="5029200" y="1422400"/>
              <a:chExt cx="3124200" cy="5045824"/>
            </a:xfrm>
          </p:grpSpPr>
          <p:cxnSp>
            <p:nvCxnSpPr>
              <p:cNvPr id="13" name="Straight Arrow Connector 12"/>
              <p:cNvCxnSpPr/>
              <p:nvPr/>
            </p:nvCxnSpPr>
            <p:spPr>
              <a:xfrm>
                <a:off x="5867400" y="3124200"/>
                <a:ext cx="0" cy="8382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0" y="2819400"/>
                <a:ext cx="20574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2641600"/>
                <a:ext cx="442750" cy="369332"/>
              </a:xfrm>
              <a:prstGeom prst="rect">
                <a:avLst/>
              </a:prstGeom>
              <a:solidFill>
                <a:schemeClr val="bg1"/>
              </a:solidFill>
            </p:spPr>
            <p:txBody>
              <a:bodyPr wrap="none" rtlCol="0">
                <a:spAutoFit/>
              </a:bodyPr>
              <a:lstStyle/>
              <a:p>
                <a:r>
                  <a:rPr lang="en-US" dirty="0" smtClean="0"/>
                  <a:t> O </a:t>
                </a:r>
                <a:endParaRPr lang="en-US" dirty="0"/>
              </a:p>
            </p:txBody>
          </p:sp>
          <p:sp>
            <p:nvSpPr>
              <p:cNvPr id="16" name="TextBox 15"/>
              <p:cNvSpPr txBox="1"/>
              <p:nvPr/>
            </p:nvSpPr>
            <p:spPr>
              <a:xfrm>
                <a:off x="5410200" y="3327400"/>
                <a:ext cx="614271" cy="369332"/>
              </a:xfrm>
              <a:prstGeom prst="rect">
                <a:avLst/>
              </a:prstGeom>
              <a:solidFill>
                <a:schemeClr val="bg1"/>
              </a:solidFill>
            </p:spPr>
            <p:txBody>
              <a:bodyPr wrap="none" rtlCol="0">
                <a:spAutoFit/>
              </a:bodyPr>
              <a:lstStyle/>
              <a:p>
                <a:r>
                  <a:rPr lang="en-US" dirty="0" smtClean="0"/>
                  <a:t>      T</a:t>
                </a:r>
                <a:endParaRPr lang="en-US" dirty="0"/>
              </a:p>
            </p:txBody>
          </p:sp>
          <p:sp>
            <p:nvSpPr>
              <p:cNvPr id="17" name="Freeform 16"/>
              <p:cNvSpPr/>
              <p:nvPr/>
            </p:nvSpPr>
            <p:spPr>
              <a:xfrm>
                <a:off x="5825067" y="1422400"/>
                <a:ext cx="2269066" cy="2517422"/>
              </a:xfrm>
              <a:custGeom>
                <a:avLst/>
                <a:gdLst>
                  <a:gd name="connsiteX0" fmla="*/ 0 w 2269066"/>
                  <a:gd name="connsiteY0" fmla="*/ 0 h 2517422"/>
                  <a:gd name="connsiteX1" fmla="*/ 2269066 w 2269066"/>
                  <a:gd name="connsiteY1" fmla="*/ 1738489 h 2517422"/>
                  <a:gd name="connsiteX2" fmla="*/ 361244 w 2269066"/>
                  <a:gd name="connsiteY2" fmla="*/ 1749778 h 2517422"/>
                  <a:gd name="connsiteX3" fmla="*/ 361244 w 2269066"/>
                  <a:gd name="connsiteY3" fmla="*/ 2517422 h 2517422"/>
                </a:gdLst>
                <a:ahLst/>
                <a:cxnLst>
                  <a:cxn ang="0">
                    <a:pos x="connsiteX0" y="connsiteY0"/>
                  </a:cxn>
                  <a:cxn ang="0">
                    <a:pos x="connsiteX1" y="connsiteY1"/>
                  </a:cxn>
                  <a:cxn ang="0">
                    <a:pos x="connsiteX2" y="connsiteY2"/>
                  </a:cxn>
                  <a:cxn ang="0">
                    <a:pos x="connsiteX3" y="connsiteY3"/>
                  </a:cxn>
                </a:cxnLst>
                <a:rect l="l" t="t" r="r" b="b"/>
                <a:pathLst>
                  <a:path w="2269066" h="2517422">
                    <a:moveTo>
                      <a:pt x="0" y="0"/>
                    </a:moveTo>
                    <a:lnTo>
                      <a:pt x="2269066" y="1738489"/>
                    </a:lnTo>
                    <a:lnTo>
                      <a:pt x="361244" y="1749778"/>
                    </a:lnTo>
                    <a:lnTo>
                      <a:pt x="361244" y="2517422"/>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410200" y="3098800"/>
                <a:ext cx="0" cy="2133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72200" y="5257800"/>
                <a:ext cx="0" cy="1210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29200" y="3937000"/>
                <a:ext cx="627095" cy="369332"/>
              </a:xfrm>
              <a:prstGeom prst="rect">
                <a:avLst/>
              </a:prstGeom>
              <a:solidFill>
                <a:schemeClr val="bg1"/>
              </a:solidFill>
            </p:spPr>
            <p:txBody>
              <a:bodyPr wrap="none" rtlCol="0">
                <a:spAutoFit/>
              </a:bodyPr>
              <a:lstStyle/>
              <a:p>
                <a:r>
                  <a:rPr lang="en-US" dirty="0" smtClean="0"/>
                  <a:t>    B  </a:t>
                </a:r>
                <a:endParaRPr lang="en-US" dirty="0"/>
              </a:p>
            </p:txBody>
          </p:sp>
        </p:grpSp>
        <p:cxnSp>
          <p:nvCxnSpPr>
            <p:cNvPr id="7" name="Straight Connector 6"/>
            <p:cNvCxnSpPr/>
            <p:nvPr/>
          </p:nvCxnSpPr>
          <p:spPr>
            <a:xfrm flipV="1">
              <a:off x="2590800" y="2743200"/>
              <a:ext cx="2743200" cy="1066800"/>
            </a:xfrm>
            <a:prstGeom prst="line">
              <a:avLst/>
            </a:prstGeom>
            <a:ln w="3810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90800" y="2286000"/>
              <a:ext cx="2590800" cy="2819400"/>
            </a:xfrm>
            <a:prstGeom prst="line">
              <a:avLst/>
            </a:prstGeom>
            <a:ln w="3810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3810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51054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19400" y="4724400"/>
              <a:ext cx="391454" cy="369332"/>
            </a:xfrm>
            <a:prstGeom prst="rect">
              <a:avLst/>
            </a:prstGeom>
            <a:noFill/>
          </p:spPr>
          <p:txBody>
            <a:bodyPr wrap="none" rtlCol="0">
              <a:spAutoFit/>
            </a:bodyPr>
            <a:lstStyle/>
            <a:p>
              <a:r>
                <a:rPr lang="en-US" dirty="0">
                  <a:sym typeface="Symbol"/>
                </a:rPr>
                <a:t></a:t>
              </a:r>
              <a:r>
                <a:rPr lang="en-US" baseline="-25000" dirty="0"/>
                <a:t>s</a:t>
              </a:r>
              <a:endParaRPr lang="en-US" baseline="-25000" dirty="0"/>
            </a:p>
          </p:txBody>
        </p:sp>
        <p:sp>
          <p:nvSpPr>
            <p:cNvPr id="12" name="TextBox 11"/>
            <p:cNvSpPr txBox="1"/>
            <p:nvPr/>
          </p:nvSpPr>
          <p:spPr>
            <a:xfrm>
              <a:off x="3276600" y="3516489"/>
              <a:ext cx="441146" cy="369332"/>
            </a:xfrm>
            <a:prstGeom prst="rect">
              <a:avLst/>
            </a:prstGeom>
            <a:noFill/>
          </p:spPr>
          <p:txBody>
            <a:bodyPr wrap="none" rtlCol="0">
              <a:spAutoFit/>
            </a:bodyPr>
            <a:lstStyle/>
            <a:p>
              <a:r>
                <a:rPr lang="en-US" dirty="0">
                  <a:sym typeface="Symbol"/>
                </a:rPr>
                <a:t></a:t>
              </a:r>
              <a:r>
                <a:rPr lang="en-US" baseline="-25000" dirty="0"/>
                <a:t>w</a:t>
              </a:r>
              <a:endParaRPr lang="en-US" baseline="-25000" dirty="0"/>
            </a:p>
          </p:txBody>
        </p:sp>
      </p:grpSp>
      <p:sp>
        <p:nvSpPr>
          <p:cNvPr id="21" name="TextBox 20"/>
          <p:cNvSpPr txBox="1"/>
          <p:nvPr/>
        </p:nvSpPr>
        <p:spPr>
          <a:xfrm>
            <a:off x="0" y="6488668"/>
            <a:ext cx="5129930" cy="369332"/>
          </a:xfrm>
          <a:prstGeom prst="rect">
            <a:avLst/>
          </a:prstGeom>
          <a:noFill/>
        </p:spPr>
        <p:txBody>
          <a:bodyPr wrap="none" rtlCol="0">
            <a:spAutoFit/>
          </a:bodyPr>
          <a:lstStyle/>
          <a:p>
            <a:r>
              <a:rPr lang="en-US" dirty="0" smtClean="0"/>
              <a:t>Try the Overhang Design Tool at www.susdesign.com</a:t>
            </a:r>
            <a:endParaRPr lang="en-US" dirty="0"/>
          </a:p>
        </p:txBody>
      </p:sp>
    </p:spTree>
    <p:extLst>
      <p:ext uri="{BB962C8B-B14F-4D97-AF65-F5344CB8AC3E}">
        <p14:creationId xmlns:p14="http://schemas.microsoft.com/office/powerpoint/2010/main" val="29347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Recommended light levels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6452452"/>
              </p:ext>
            </p:extLst>
          </p:nvPr>
        </p:nvGraphicFramePr>
        <p:xfrm>
          <a:off x="640798" y="1066800"/>
          <a:ext cx="7969802" cy="5353899"/>
        </p:xfrm>
        <a:graphic>
          <a:graphicData uri="http://schemas.openxmlformats.org/drawingml/2006/table">
            <a:tbl>
              <a:tblPr firstRow="1" firstCol="1" bandRow="1">
                <a:tableStyleId>{5C22544A-7EE6-4342-B048-85BDC9FD1C3A}</a:tableStyleId>
              </a:tblPr>
              <a:tblGrid>
                <a:gridCol w="4353829"/>
                <a:gridCol w="3615973"/>
              </a:tblGrid>
              <a:tr h="1123103">
                <a:tc>
                  <a:txBody>
                    <a:bodyPr/>
                    <a:lstStyle/>
                    <a:p>
                      <a:pPr algn="ctr"/>
                      <a:r>
                        <a:rPr lang="en-US" sz="3200" b="0" dirty="0">
                          <a:solidFill>
                            <a:schemeClr val="bg1"/>
                          </a:solidFill>
                          <a:effectLst/>
                        </a:rPr>
                        <a:t>Activity</a:t>
                      </a:r>
                      <a:endParaRPr lang="en-US" sz="3200" b="0" dirty="0">
                        <a:solidFill>
                          <a:schemeClr val="bg1"/>
                        </a:solidFill>
                        <a:effectLst/>
                        <a:latin typeface="Calibri"/>
                      </a:endParaRPr>
                    </a:p>
                  </a:txBody>
                  <a:tcPr marL="68580" marR="68580" marT="0" marB="0" anchor="ctr"/>
                </a:tc>
                <a:tc>
                  <a:txBody>
                    <a:bodyPr/>
                    <a:lstStyle/>
                    <a:p>
                      <a:pPr algn="ctr"/>
                      <a:r>
                        <a:rPr lang="en-US" sz="3200" b="0" dirty="0">
                          <a:solidFill>
                            <a:schemeClr val="bg1"/>
                          </a:solidFill>
                          <a:effectLst/>
                        </a:rPr>
                        <a:t>Illumination (lux)</a:t>
                      </a:r>
                      <a:endParaRPr lang="en-US" sz="3200" b="0" dirty="0">
                        <a:solidFill>
                          <a:schemeClr val="bg1"/>
                        </a:solidFill>
                        <a:effectLst/>
                        <a:latin typeface="Calibri"/>
                      </a:endParaRPr>
                    </a:p>
                  </a:txBody>
                  <a:tcPr marL="68580" marR="68580" marT="0" marB="0" anchor="ctr"/>
                </a:tc>
              </a:tr>
              <a:tr h="553297">
                <a:tc>
                  <a:txBody>
                    <a:bodyPr/>
                    <a:lstStyle/>
                    <a:p>
                      <a:pPr marL="0" marR="0" algn="ctr">
                        <a:spcBef>
                          <a:spcPts val="0"/>
                        </a:spcBef>
                        <a:spcAft>
                          <a:spcPts val="0"/>
                        </a:spcAft>
                      </a:pPr>
                      <a:r>
                        <a:rPr lang="en-US" sz="2400" b="0" dirty="0" smtClean="0">
                          <a:solidFill>
                            <a:schemeClr val="tx1"/>
                          </a:solidFill>
                          <a:effectLst/>
                        </a:rPr>
                        <a:t>Office</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a:solidFill>
                            <a:schemeClr val="tx1"/>
                          </a:solidFill>
                          <a:effectLst/>
                        </a:rPr>
                        <a:t>Conference Rooms</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a:solidFill>
                            <a:schemeClr val="tx1"/>
                          </a:solidFill>
                          <a:effectLst/>
                        </a:rPr>
                        <a:t>Dining Area</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a:solidFill>
                            <a:schemeClr val="tx1"/>
                          </a:solidFill>
                          <a:effectLst/>
                        </a:rPr>
                        <a:t>Internal Corridors </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a:solidFill>
                            <a:schemeClr val="tx1"/>
                          </a:solidFill>
                          <a:effectLst/>
                        </a:rPr>
                        <a:t>Auditorium</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a:solidFill>
                            <a:schemeClr val="tx1"/>
                          </a:solidFill>
                          <a:effectLst/>
                        </a:rPr>
                        <a:t>Kitchen</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smtClean="0">
                          <a:solidFill>
                            <a:schemeClr val="tx1"/>
                          </a:solidFill>
                          <a:effectLst/>
                          <a:latin typeface="Calibri"/>
                          <a:ea typeface="Calibri"/>
                          <a:cs typeface="Calibri"/>
                        </a:rPr>
                        <a:t>Open Parking Spaces</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latin typeface="Calibri"/>
                          <a:ea typeface="Calibri"/>
                          <a:cs typeface="Calibri"/>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r h="525357">
                <a:tc>
                  <a:txBody>
                    <a:bodyPr/>
                    <a:lstStyle/>
                    <a:p>
                      <a:pPr marL="0" marR="0" algn="ctr">
                        <a:spcBef>
                          <a:spcPts val="0"/>
                        </a:spcBef>
                        <a:spcAft>
                          <a:spcPts val="0"/>
                        </a:spcAft>
                      </a:pPr>
                      <a:r>
                        <a:rPr lang="en-US" sz="2400" b="0" dirty="0" smtClean="0">
                          <a:solidFill>
                            <a:schemeClr val="tx1"/>
                          </a:solidFill>
                          <a:effectLst/>
                          <a:latin typeface="Calibri"/>
                          <a:ea typeface="Calibri"/>
                          <a:cs typeface="Calibri"/>
                        </a:rPr>
                        <a:t>Outdoor Walkways</a:t>
                      </a:r>
                      <a:endParaRPr lang="en-US" sz="2400" b="0" dirty="0">
                        <a:solidFill>
                          <a:schemeClr val="tx1"/>
                        </a:solidFill>
                        <a:effectLst/>
                        <a:latin typeface="Calibri"/>
                        <a:ea typeface="Calibri"/>
                        <a:cs typeface="Calibri"/>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2400" b="0" dirty="0" smtClean="0">
                          <a:solidFill>
                            <a:srgbClr val="FF0000"/>
                          </a:solidFill>
                          <a:effectLst/>
                          <a:latin typeface="Calibri"/>
                          <a:ea typeface="Calibri"/>
                          <a:cs typeface="Calibri"/>
                        </a:rPr>
                        <a:t> </a:t>
                      </a:r>
                      <a:endParaRPr lang="en-US" sz="2400" b="0" dirty="0">
                        <a:solidFill>
                          <a:srgbClr val="FF0000"/>
                        </a:solidFill>
                        <a:effectLst/>
                        <a:latin typeface="Calibri"/>
                        <a:ea typeface="Calibri"/>
                        <a:cs typeface="Calibri"/>
                      </a:endParaRPr>
                    </a:p>
                  </a:txBody>
                  <a:tcPr marL="68580" marR="68580" marT="0" marB="0" anchor="ctr">
                    <a:solidFill>
                      <a:schemeClr val="accent1">
                        <a:lumMod val="20000"/>
                        <a:lumOff val="80000"/>
                      </a:schemeClr>
                    </a:solidFill>
                  </a:tcPr>
                </a:tc>
              </a:tr>
            </a:tbl>
          </a:graphicData>
        </a:graphic>
      </p:graphicFrame>
      <p:sp>
        <p:nvSpPr>
          <p:cNvPr id="5" name="Rectangle 1"/>
          <p:cNvSpPr>
            <a:spLocks noChangeArrowheads="1"/>
          </p:cNvSpPr>
          <p:nvPr/>
        </p:nvSpPr>
        <p:spPr bwMode="auto">
          <a:xfrm>
            <a:off x="-4948" y="6488668"/>
            <a:ext cx="14392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www.gsa.gov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49788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sers\caleb\Desktop\Picture1.jpg"/>
          <p:cNvPicPr>
            <a:picLocks noChangeAspect="1" noChangeArrowheads="1"/>
          </p:cNvPicPr>
          <p:nvPr/>
        </p:nvPicPr>
        <p:blipFill>
          <a:blip r:embed="rId2" cstate="print"/>
          <a:srcRect/>
          <a:stretch>
            <a:fillRect/>
          </a:stretch>
        </p:blipFill>
        <p:spPr bwMode="auto">
          <a:xfrm>
            <a:off x="-6350" y="66675"/>
            <a:ext cx="9156700" cy="6724650"/>
          </a:xfrm>
          <a:prstGeom prst="rect">
            <a:avLst/>
          </a:prstGeom>
          <a:noFill/>
        </p:spPr>
      </p:pic>
      <p:sp>
        <p:nvSpPr>
          <p:cNvPr id="4" name="Title 3"/>
          <p:cNvSpPr>
            <a:spLocks noGrp="1"/>
          </p:cNvSpPr>
          <p:nvPr>
            <p:ph type="title"/>
          </p:nvPr>
        </p:nvSpPr>
        <p:spPr>
          <a:xfrm>
            <a:off x="457200" y="0"/>
            <a:ext cx="8229600" cy="1143000"/>
          </a:xfrm>
        </p:spPr>
        <p:txBody>
          <a:bodyPr>
            <a:normAutofit/>
          </a:bodyPr>
          <a:lstStyle/>
          <a:p>
            <a:pPr algn="r"/>
            <a:r>
              <a:rPr lang="en-US" dirty="0" smtClean="0"/>
              <a:t>Sun Chart – Pitman NJ</a:t>
            </a:r>
            <a:endParaRPr lang="en-US" dirty="0"/>
          </a:p>
        </p:txBody>
      </p:sp>
      <p:cxnSp>
        <p:nvCxnSpPr>
          <p:cNvPr id="8" name="Straight Connector 7"/>
          <p:cNvCxnSpPr/>
          <p:nvPr/>
        </p:nvCxnSpPr>
        <p:spPr>
          <a:xfrm flipV="1">
            <a:off x="697409" y="4419600"/>
            <a:ext cx="4026991" cy="4314"/>
          </a:xfrm>
          <a:prstGeom prst="line">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4114800"/>
            <a:ext cx="1295400" cy="338554"/>
          </a:xfrm>
          <a:prstGeom prst="rect">
            <a:avLst/>
          </a:prstGeom>
          <a:noFill/>
          <a:ln>
            <a:solidFill>
              <a:srgbClr val="FF0000"/>
            </a:solidFill>
          </a:ln>
        </p:spPr>
        <p:txBody>
          <a:bodyPr wrap="square" rtlCol="0">
            <a:spAutoFit/>
          </a:bodyPr>
          <a:lstStyle/>
          <a:p>
            <a:r>
              <a:rPr lang="en-US" sz="1600" dirty="0" smtClean="0">
                <a:solidFill>
                  <a:srgbClr val="FF0000"/>
                </a:solidFill>
                <a:sym typeface="Symbol"/>
              </a:rPr>
              <a:t></a:t>
            </a:r>
            <a:r>
              <a:rPr lang="en-US" sz="1600" baseline="-25000" dirty="0" smtClean="0">
                <a:solidFill>
                  <a:srgbClr val="FF0000"/>
                </a:solidFill>
                <a:sym typeface="Symbol"/>
              </a:rPr>
              <a:t>w</a:t>
            </a:r>
            <a:r>
              <a:rPr lang="en-US" sz="1600" dirty="0" smtClean="0">
                <a:solidFill>
                  <a:srgbClr val="FF0000"/>
                </a:solidFill>
                <a:sym typeface="Symbol"/>
              </a:rPr>
              <a:t> = 27 </a:t>
            </a:r>
            <a:endParaRPr lang="en-US" sz="1600" dirty="0">
              <a:solidFill>
                <a:srgbClr val="FF0000"/>
              </a:solidFill>
            </a:endParaRPr>
          </a:p>
        </p:txBody>
      </p:sp>
      <p:sp>
        <p:nvSpPr>
          <p:cNvPr id="21" name="TextBox 20"/>
          <p:cNvSpPr txBox="1"/>
          <p:nvPr/>
        </p:nvSpPr>
        <p:spPr>
          <a:xfrm>
            <a:off x="2173857" y="2708694"/>
            <a:ext cx="412292" cy="369332"/>
          </a:xfrm>
          <a:prstGeom prst="rect">
            <a:avLst/>
          </a:prstGeom>
          <a:noFill/>
        </p:spPr>
        <p:txBody>
          <a:bodyPr wrap="none" rtlCol="0">
            <a:spAutoFit/>
          </a:bodyPr>
          <a:lstStyle/>
          <a:p>
            <a:r>
              <a:rPr lang="en-US" dirty="0" smtClean="0">
                <a:solidFill>
                  <a:srgbClr val="00B050"/>
                </a:solidFill>
                <a:sym typeface="Symbol"/>
              </a:rPr>
              <a:t></a:t>
            </a:r>
            <a:endParaRPr lang="en-US" dirty="0">
              <a:solidFill>
                <a:srgbClr val="00B050"/>
              </a:solidFill>
            </a:endParaRPr>
          </a:p>
        </p:txBody>
      </p:sp>
      <p:sp>
        <p:nvSpPr>
          <p:cNvPr id="22" name="TextBox 21"/>
          <p:cNvSpPr txBox="1"/>
          <p:nvPr/>
        </p:nvSpPr>
        <p:spPr>
          <a:xfrm>
            <a:off x="7021902" y="2700070"/>
            <a:ext cx="412292" cy="369332"/>
          </a:xfrm>
          <a:prstGeom prst="rect">
            <a:avLst/>
          </a:prstGeom>
          <a:noFill/>
        </p:spPr>
        <p:txBody>
          <a:bodyPr wrap="none" rtlCol="0">
            <a:spAutoFit/>
          </a:bodyPr>
          <a:lstStyle/>
          <a:p>
            <a:r>
              <a:rPr lang="en-US" dirty="0" smtClean="0">
                <a:solidFill>
                  <a:srgbClr val="00B050"/>
                </a:solidFill>
                <a:sym typeface="Symbol"/>
              </a:rPr>
              <a:t></a:t>
            </a:r>
            <a:endParaRPr lang="en-US" dirty="0">
              <a:solidFill>
                <a:srgbClr val="00B050"/>
              </a:solidFill>
            </a:endParaRPr>
          </a:p>
        </p:txBody>
      </p:sp>
      <p:cxnSp>
        <p:nvCxnSpPr>
          <p:cNvPr id="15" name="Straight Connector 14"/>
          <p:cNvCxnSpPr/>
          <p:nvPr/>
        </p:nvCxnSpPr>
        <p:spPr>
          <a:xfrm flipV="1">
            <a:off x="762000" y="1295400"/>
            <a:ext cx="4026991" cy="4314"/>
          </a:xfrm>
          <a:prstGeom prst="line">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3000" y="1295400"/>
            <a:ext cx="1295400" cy="338554"/>
          </a:xfrm>
          <a:prstGeom prst="rect">
            <a:avLst/>
          </a:prstGeom>
          <a:noFill/>
          <a:ln>
            <a:solidFill>
              <a:srgbClr val="FF0000"/>
            </a:solidFill>
          </a:ln>
        </p:spPr>
        <p:txBody>
          <a:bodyPr wrap="square" rtlCol="0">
            <a:spAutoFit/>
          </a:bodyPr>
          <a:lstStyle/>
          <a:p>
            <a:r>
              <a:rPr lang="en-US" sz="1600" dirty="0" smtClean="0">
                <a:solidFill>
                  <a:srgbClr val="FF0000"/>
                </a:solidFill>
                <a:sym typeface="Symbol"/>
              </a:rPr>
              <a:t></a:t>
            </a:r>
            <a:r>
              <a:rPr lang="en-US" sz="1600" baseline="-25000" dirty="0" smtClean="0">
                <a:solidFill>
                  <a:srgbClr val="FF0000"/>
                </a:solidFill>
                <a:sym typeface="Symbol"/>
              </a:rPr>
              <a:t>w</a:t>
            </a:r>
            <a:r>
              <a:rPr lang="en-US" sz="1600" dirty="0" smtClean="0">
                <a:solidFill>
                  <a:srgbClr val="FF0000"/>
                </a:solidFill>
                <a:sym typeface="Symbol"/>
              </a:rPr>
              <a:t> = 72 </a:t>
            </a:r>
            <a:endParaRPr lang="en-US" sz="1600" dirty="0">
              <a:solidFill>
                <a:srgbClr val="FF0000"/>
              </a:solidFill>
            </a:endParaRPr>
          </a:p>
        </p:txBody>
      </p:sp>
    </p:spTree>
    <p:extLst>
      <p:ext uri="{BB962C8B-B14F-4D97-AF65-F5344CB8AC3E}">
        <p14:creationId xmlns:p14="http://schemas.microsoft.com/office/powerpoint/2010/main" val="2381580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Shades</a:t>
            </a:r>
            <a:endParaRPr lang="en-US" dirty="0"/>
          </a:p>
        </p:txBody>
      </p:sp>
      <p:sp>
        <p:nvSpPr>
          <p:cNvPr id="6" name="Content Placeholder 5"/>
          <p:cNvSpPr>
            <a:spLocks noGrp="1"/>
          </p:cNvSpPr>
          <p:nvPr>
            <p:ph idx="1"/>
          </p:nvPr>
        </p:nvSpPr>
        <p:spPr>
          <a:xfrm>
            <a:off x="457200" y="1295400"/>
            <a:ext cx="5181600" cy="4830763"/>
          </a:xfrm>
        </p:spPr>
        <p:txBody>
          <a:bodyPr>
            <a:normAutofit/>
          </a:bodyPr>
          <a:lstStyle/>
          <a:p>
            <a:r>
              <a:rPr lang="en-US" dirty="0"/>
              <a:t>Iris Window Coverings (No endorsement intended)</a:t>
            </a:r>
          </a:p>
          <a:p>
            <a:pPr lvl="1"/>
            <a:r>
              <a:rPr lang="en-US" dirty="0"/>
              <a:t>Upper louvers adjusted to reflect ambient daylight toward ceiling </a:t>
            </a:r>
          </a:p>
          <a:p>
            <a:pPr lvl="1"/>
            <a:r>
              <a:rPr lang="en-US" dirty="0"/>
              <a:t>Roller shade used independently to control glare </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23812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424298" y="6488668"/>
            <a:ext cx="1719702" cy="369332"/>
          </a:xfrm>
          <a:prstGeom prst="rect">
            <a:avLst/>
          </a:prstGeom>
        </p:spPr>
        <p:txBody>
          <a:bodyPr wrap="none">
            <a:spAutoFit/>
          </a:bodyPr>
          <a:lstStyle/>
          <a:p>
            <a:r>
              <a:rPr lang="en-US" dirty="0"/>
              <a:t>www.iriswc.com</a:t>
            </a:r>
          </a:p>
        </p:txBody>
      </p:sp>
    </p:spTree>
    <p:extLst>
      <p:ext uri="{BB962C8B-B14F-4D97-AF65-F5344CB8AC3E}">
        <p14:creationId xmlns:p14="http://schemas.microsoft.com/office/powerpoint/2010/main" val="2742357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Exterior Sensors used to control Shading</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Interior Sensors to adjust electronic lights when clouds pass by</a:t>
            </a:r>
          </a:p>
        </p:txBody>
      </p:sp>
      <p:sp>
        <p:nvSpPr>
          <p:cNvPr id="4" name="TextBox 3"/>
          <p:cNvSpPr txBox="1"/>
          <p:nvPr/>
        </p:nvSpPr>
        <p:spPr>
          <a:xfrm>
            <a:off x="3124200" y="6019800"/>
            <a:ext cx="5723555" cy="646331"/>
          </a:xfrm>
          <a:prstGeom prst="rect">
            <a:avLst/>
          </a:prstGeom>
          <a:noFill/>
          <a:ln w="28575">
            <a:solidFill>
              <a:schemeClr val="accent1">
                <a:lumMod val="75000"/>
              </a:schemeClr>
            </a:solidFill>
          </a:ln>
        </p:spPr>
        <p:txBody>
          <a:bodyPr wrap="none" rtlCol="0">
            <a:spAutoFit/>
          </a:bodyPr>
          <a:lstStyle/>
          <a:p>
            <a:r>
              <a:rPr lang="en-US" dirty="0" smtClean="0">
                <a:hlinkClick r:id="rId3"/>
              </a:rPr>
              <a:t>Automated </a:t>
            </a:r>
            <a:r>
              <a:rPr lang="en-US" dirty="0" err="1" smtClean="0">
                <a:hlinkClick r:id="rId3"/>
              </a:rPr>
              <a:t>Roler</a:t>
            </a:r>
            <a:r>
              <a:rPr lang="en-US" dirty="0" smtClean="0">
                <a:hlinkClick r:id="rId3"/>
              </a:rPr>
              <a:t> shades: NYT  Test </a:t>
            </a:r>
          </a:p>
          <a:p>
            <a:r>
              <a:rPr lang="en-US" dirty="0" smtClean="0">
                <a:hlinkClick r:id="rId3"/>
              </a:rPr>
              <a:t>http</a:t>
            </a:r>
            <a:r>
              <a:rPr lang="en-US" dirty="0">
                <a:hlinkClick r:id="rId3"/>
              </a:rPr>
              <a:t>://</a:t>
            </a:r>
            <a:r>
              <a:rPr lang="en-US" dirty="0" smtClean="0">
                <a:hlinkClick r:id="rId3"/>
              </a:rPr>
              <a:t>windows.lbl.gov/comm_perf/nyt_roller-shades.html</a:t>
            </a:r>
            <a:endParaRPr lang="en-US" dirty="0" smtClean="0"/>
          </a:p>
        </p:txBody>
      </p:sp>
      <p:sp>
        <p:nvSpPr>
          <p:cNvPr id="6" name="Rectangle 5"/>
          <p:cNvSpPr/>
          <p:nvPr/>
        </p:nvSpPr>
        <p:spPr>
          <a:xfrm>
            <a:off x="6410816" y="0"/>
            <a:ext cx="2733184" cy="369332"/>
          </a:xfrm>
          <a:prstGeom prst="rect">
            <a:avLst/>
          </a:prstGeom>
        </p:spPr>
        <p:txBody>
          <a:bodyPr wrap="none">
            <a:spAutoFit/>
          </a:bodyPr>
          <a:lstStyle/>
          <a:p>
            <a:r>
              <a:rPr lang="en-US" dirty="0"/>
              <a:t>blog.dsientertainment.com</a:t>
            </a:r>
          </a:p>
        </p:txBody>
      </p:sp>
      <p:pic>
        <p:nvPicPr>
          <p:cNvPr id="8194" name="Picture 2" descr="C:\Users\everett\Desktop\Pictur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4845050" cy="321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63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everett\Desktop\Pictur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9" y="364132"/>
            <a:ext cx="7351713" cy="624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Light Tubes</a:t>
            </a:r>
            <a:endParaRPr lang="en-US" dirty="0"/>
          </a:p>
        </p:txBody>
      </p:sp>
      <p:sp>
        <p:nvSpPr>
          <p:cNvPr id="3" name="Content Placeholder 2"/>
          <p:cNvSpPr>
            <a:spLocks noGrp="1"/>
          </p:cNvSpPr>
          <p:nvPr>
            <p:ph idx="1"/>
          </p:nvPr>
        </p:nvSpPr>
        <p:spPr/>
        <p:txBody>
          <a:bodyPr/>
          <a:lstStyle/>
          <a:p>
            <a:r>
              <a:rPr lang="en-US" dirty="0" smtClean="0"/>
              <a:t>Collect</a:t>
            </a:r>
          </a:p>
          <a:p>
            <a:r>
              <a:rPr lang="en-US" dirty="0" smtClean="0"/>
              <a:t>Transmit</a:t>
            </a:r>
          </a:p>
          <a:p>
            <a:r>
              <a:rPr lang="en-US" dirty="0" smtClean="0"/>
              <a:t>Diffuse</a:t>
            </a:r>
            <a:endParaRPr lang="en-US" dirty="0"/>
          </a:p>
        </p:txBody>
      </p:sp>
      <p:sp>
        <p:nvSpPr>
          <p:cNvPr id="4" name="Rectangle 3"/>
          <p:cNvSpPr/>
          <p:nvPr/>
        </p:nvSpPr>
        <p:spPr>
          <a:xfrm>
            <a:off x="6375935" y="9644"/>
            <a:ext cx="2768065" cy="369332"/>
          </a:xfrm>
          <a:prstGeom prst="rect">
            <a:avLst/>
          </a:prstGeom>
        </p:spPr>
        <p:txBody>
          <a:bodyPr wrap="none">
            <a:spAutoFit/>
          </a:bodyPr>
          <a:lstStyle/>
          <a:p>
            <a:r>
              <a:rPr lang="en-US" dirty="0"/>
              <a:t>cleangreenenergyzone.com</a:t>
            </a:r>
          </a:p>
        </p:txBody>
      </p:sp>
    </p:spTree>
    <p:extLst>
      <p:ext uri="{BB962C8B-B14F-4D97-AF65-F5344CB8AC3E}">
        <p14:creationId xmlns:p14="http://schemas.microsoft.com/office/powerpoint/2010/main" val="3659817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Tube</a:t>
            </a:r>
            <a:endParaRPr lang="en-US" dirty="0"/>
          </a:p>
        </p:txBody>
      </p:sp>
      <p:sp>
        <p:nvSpPr>
          <p:cNvPr id="3" name="Rectangle 2"/>
          <p:cNvSpPr/>
          <p:nvPr/>
        </p:nvSpPr>
        <p:spPr>
          <a:xfrm>
            <a:off x="5003636" y="0"/>
            <a:ext cx="4140364" cy="369332"/>
          </a:xfrm>
          <a:prstGeom prst="rect">
            <a:avLst/>
          </a:prstGeom>
        </p:spPr>
        <p:txBody>
          <a:bodyPr wrap="none">
            <a:spAutoFit/>
          </a:bodyPr>
          <a:lstStyle/>
          <a:p>
            <a:r>
              <a:rPr lang="en-US" dirty="0"/>
              <a:t>solatubelovesdaylight.files.wordpress.com</a:t>
            </a:r>
          </a:p>
        </p:txBody>
      </p:sp>
      <p:pic>
        <p:nvPicPr>
          <p:cNvPr id="7171" name="Picture 3" descr="C:\Users\everett\Desktop\Pictur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009650"/>
            <a:ext cx="6143625"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87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7810"/>
          </a:xfrm>
        </p:spPr>
        <p:txBody>
          <a:bodyPr/>
          <a:lstStyle/>
          <a:p>
            <a:r>
              <a:rPr lang="en-US" dirty="0" smtClean="0"/>
              <a:t>Light Tube</a:t>
            </a:r>
            <a:endParaRPr lang="en-US" dirty="0"/>
          </a:p>
        </p:txBody>
      </p:sp>
      <p:sp>
        <p:nvSpPr>
          <p:cNvPr id="3" name="Rectangle 2"/>
          <p:cNvSpPr/>
          <p:nvPr/>
        </p:nvSpPr>
        <p:spPr>
          <a:xfrm>
            <a:off x="7069384" y="0"/>
            <a:ext cx="2099357" cy="369332"/>
          </a:xfrm>
          <a:prstGeom prst="rect">
            <a:avLst/>
          </a:prstGeom>
        </p:spPr>
        <p:txBody>
          <a:bodyPr wrap="none">
            <a:spAutoFit/>
          </a:bodyPr>
          <a:lstStyle/>
          <a:p>
            <a:r>
              <a:rPr lang="en-US" dirty="0"/>
              <a:t>www.archiexpo.com</a:t>
            </a:r>
          </a:p>
        </p:txBody>
      </p:sp>
      <p:pic>
        <p:nvPicPr>
          <p:cNvPr id="10243" name="Picture 3" descr="C:\Users\everett\Desktop\Picture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 y="838200"/>
            <a:ext cx="9144001"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9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everett\Desktop\Pictur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3174"/>
            <a:ext cx="7953375" cy="676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Active</a:t>
            </a:r>
            <a:endParaRPr lang="en-US" dirty="0"/>
          </a:p>
        </p:txBody>
      </p:sp>
      <p:sp>
        <p:nvSpPr>
          <p:cNvPr id="3" name="Rectangle 2"/>
          <p:cNvSpPr/>
          <p:nvPr/>
        </p:nvSpPr>
        <p:spPr>
          <a:xfrm>
            <a:off x="7211355" y="0"/>
            <a:ext cx="1932645" cy="369332"/>
          </a:xfrm>
          <a:prstGeom prst="rect">
            <a:avLst/>
          </a:prstGeom>
        </p:spPr>
        <p:txBody>
          <a:bodyPr wrap="none">
            <a:spAutoFit/>
          </a:bodyPr>
          <a:lstStyle/>
          <a:p>
            <a:r>
              <a:rPr lang="en-US" dirty="0"/>
              <a:t>www.ciralight.com</a:t>
            </a:r>
          </a:p>
        </p:txBody>
      </p:sp>
    </p:spTree>
    <p:extLst>
      <p:ext uri="{BB962C8B-B14F-4D97-AF65-F5344CB8AC3E}">
        <p14:creationId xmlns:p14="http://schemas.microsoft.com/office/powerpoint/2010/main" val="1537505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Lighting</a:t>
            </a:r>
            <a:endParaRPr lang="en-US" dirty="0"/>
          </a:p>
        </p:txBody>
      </p:sp>
      <p:sp>
        <p:nvSpPr>
          <p:cNvPr id="3" name="Content Placeholder 2"/>
          <p:cNvSpPr>
            <a:spLocks noGrp="1"/>
          </p:cNvSpPr>
          <p:nvPr>
            <p:ph idx="1"/>
          </p:nvPr>
        </p:nvSpPr>
        <p:spPr/>
        <p:txBody>
          <a:bodyPr/>
          <a:lstStyle/>
          <a:p>
            <a:r>
              <a:rPr lang="en-US" dirty="0" smtClean="0"/>
              <a:t>Incandescent</a:t>
            </a:r>
          </a:p>
          <a:p>
            <a:r>
              <a:rPr lang="en-US" dirty="0" smtClean="0"/>
              <a:t>Compact Fluorescent (CFL)</a:t>
            </a:r>
          </a:p>
          <a:p>
            <a:r>
              <a:rPr lang="en-US" dirty="0" smtClean="0"/>
              <a:t>Linear (tube) Fluorescent</a:t>
            </a:r>
          </a:p>
          <a:p>
            <a:r>
              <a:rPr lang="en-US" dirty="0" smtClean="0"/>
              <a:t>Light Emitting Diode (LED)</a:t>
            </a:r>
            <a:endParaRPr lang="en-US" dirty="0"/>
          </a:p>
        </p:txBody>
      </p:sp>
    </p:spTree>
    <p:extLst>
      <p:ext uri="{BB962C8B-B14F-4D97-AF65-F5344CB8AC3E}">
        <p14:creationId xmlns:p14="http://schemas.microsoft.com/office/powerpoint/2010/main" val="3663206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Lumens per Watt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467599" cy="495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710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caleb\Pictures\Picture1.jpg"/>
          <p:cNvPicPr>
            <a:picLocks noChangeAspect="1" noChangeArrowheads="1"/>
          </p:cNvPicPr>
          <p:nvPr/>
        </p:nvPicPr>
        <p:blipFill>
          <a:blip r:embed="rId3" cstate="print"/>
          <a:srcRect/>
          <a:stretch>
            <a:fillRect/>
          </a:stretch>
        </p:blipFill>
        <p:spPr bwMode="auto">
          <a:xfrm>
            <a:off x="304800" y="1295400"/>
            <a:ext cx="8693150" cy="3895725"/>
          </a:xfrm>
          <a:prstGeom prst="rect">
            <a:avLst/>
          </a:prstGeom>
          <a:noFill/>
        </p:spPr>
      </p:pic>
      <p:sp>
        <p:nvSpPr>
          <p:cNvPr id="5" name="Rectangle 4"/>
          <p:cNvSpPr/>
          <p:nvPr/>
        </p:nvSpPr>
        <p:spPr>
          <a:xfrm>
            <a:off x="0" y="6488668"/>
            <a:ext cx="2599430" cy="369332"/>
          </a:xfrm>
          <a:prstGeom prst="rect">
            <a:avLst/>
          </a:prstGeom>
        </p:spPr>
        <p:txBody>
          <a:bodyPr wrap="none">
            <a:spAutoFit/>
          </a:bodyPr>
          <a:lstStyle/>
          <a:p>
            <a:r>
              <a:rPr lang="en-US" dirty="0" smtClean="0"/>
              <a:t>www.venturelighting.com</a:t>
            </a:r>
            <a:endParaRPr lang="en-US" dirty="0"/>
          </a:p>
        </p:txBody>
      </p:sp>
      <p:sp>
        <p:nvSpPr>
          <p:cNvPr id="6" name="Title 5"/>
          <p:cNvSpPr>
            <a:spLocks noGrp="1"/>
          </p:cNvSpPr>
          <p:nvPr>
            <p:ph type="title"/>
          </p:nvPr>
        </p:nvSpPr>
        <p:spPr>
          <a:xfrm>
            <a:off x="457200" y="0"/>
            <a:ext cx="8229600" cy="838200"/>
          </a:xfrm>
        </p:spPr>
        <p:txBody>
          <a:bodyPr/>
          <a:lstStyle/>
          <a:p>
            <a:r>
              <a:rPr lang="en-US" dirty="0" smtClean="0"/>
              <a:t>Color</a:t>
            </a:r>
            <a:endParaRPr lang="en-US" dirty="0"/>
          </a:p>
        </p:txBody>
      </p:sp>
      <p:sp>
        <p:nvSpPr>
          <p:cNvPr id="8" name="Content Placeholder 7"/>
          <p:cNvSpPr>
            <a:spLocks noGrp="1"/>
          </p:cNvSpPr>
          <p:nvPr>
            <p:ph idx="1"/>
          </p:nvPr>
        </p:nvSpPr>
        <p:spPr>
          <a:xfrm>
            <a:off x="457200" y="914400"/>
            <a:ext cx="8229600" cy="5211763"/>
          </a:xfrm>
        </p:spPr>
        <p:txBody>
          <a:bodyPr/>
          <a:lstStyle/>
          <a:p>
            <a:r>
              <a:rPr lang="en-US" dirty="0" smtClean="0"/>
              <a:t>Color</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7240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Daylighting</a:t>
            </a:r>
            <a:endParaRPr lang="en-US" dirty="0"/>
          </a:p>
        </p:txBody>
      </p:sp>
      <p:sp>
        <p:nvSpPr>
          <p:cNvPr id="3" name="Content Placeholder 2"/>
          <p:cNvSpPr>
            <a:spLocks noGrp="1"/>
          </p:cNvSpPr>
          <p:nvPr>
            <p:ph idx="1"/>
          </p:nvPr>
        </p:nvSpPr>
        <p:spPr>
          <a:xfrm>
            <a:off x="304800" y="1295400"/>
            <a:ext cx="8534400" cy="4953000"/>
          </a:xfrm>
        </p:spPr>
        <p:txBody>
          <a:bodyPr>
            <a:normAutofit fontScale="92500" lnSpcReduction="10000"/>
          </a:bodyPr>
          <a:lstStyle/>
          <a:p>
            <a:r>
              <a:rPr lang="en-US" dirty="0" smtClean="0"/>
              <a:t>Designing or retrofitting buildings to use daylight </a:t>
            </a:r>
            <a:r>
              <a:rPr lang="en-US" dirty="0"/>
              <a:t>as </a:t>
            </a:r>
            <a:r>
              <a:rPr lang="en-US" dirty="0" smtClean="0"/>
              <a:t>lighting source</a:t>
            </a:r>
            <a:endParaRPr lang="en-US" dirty="0"/>
          </a:p>
          <a:p>
            <a:pPr lvl="1"/>
            <a:r>
              <a:rPr lang="en-US" dirty="0" smtClean="0"/>
              <a:t>Passive</a:t>
            </a:r>
          </a:p>
          <a:p>
            <a:pPr lvl="2"/>
            <a:r>
              <a:rPr lang="en-US" dirty="0" smtClean="0">
                <a:solidFill>
                  <a:srgbClr val="FF0000"/>
                </a:solidFill>
              </a:rPr>
              <a:t> </a:t>
            </a:r>
            <a:endParaRPr lang="en-US" dirty="0" smtClean="0">
              <a:solidFill>
                <a:srgbClr val="FF0000"/>
              </a:solidFill>
            </a:endParaRPr>
          </a:p>
          <a:p>
            <a:pPr lvl="2"/>
            <a:r>
              <a:rPr lang="en-US" dirty="0" smtClean="0">
                <a:solidFill>
                  <a:srgbClr val="FF0000"/>
                </a:solidFill>
              </a:rPr>
              <a:t> </a:t>
            </a:r>
            <a:endParaRPr lang="en-US" dirty="0" smtClean="0">
              <a:solidFill>
                <a:srgbClr val="FF0000"/>
              </a:solidFill>
            </a:endParaRPr>
          </a:p>
          <a:p>
            <a:pPr lvl="2"/>
            <a:r>
              <a:rPr lang="en-US" dirty="0" smtClean="0">
                <a:solidFill>
                  <a:srgbClr val="FF0000"/>
                </a:solidFill>
              </a:rPr>
              <a:t> </a:t>
            </a:r>
            <a:endParaRPr lang="en-US" dirty="0" smtClean="0">
              <a:solidFill>
                <a:srgbClr val="FF0000"/>
              </a:solidFill>
            </a:endParaRPr>
          </a:p>
          <a:p>
            <a:pPr lvl="2"/>
            <a:r>
              <a:rPr lang="en-US" dirty="0" smtClean="0">
                <a:solidFill>
                  <a:srgbClr val="FF0000"/>
                </a:solidFill>
              </a:rPr>
              <a:t> </a:t>
            </a:r>
            <a:endParaRPr lang="en-US" dirty="0" smtClean="0">
              <a:solidFill>
                <a:srgbClr val="FF0000"/>
              </a:solidFill>
            </a:endParaRPr>
          </a:p>
          <a:p>
            <a:pPr lvl="2"/>
            <a:r>
              <a:rPr lang="en-US" dirty="0" smtClean="0">
                <a:solidFill>
                  <a:srgbClr val="FF0000"/>
                </a:solidFill>
              </a:rPr>
              <a:t> </a:t>
            </a:r>
            <a:endParaRPr lang="en-US" dirty="0" smtClean="0">
              <a:solidFill>
                <a:srgbClr val="FF0000"/>
              </a:solidFill>
            </a:endParaRPr>
          </a:p>
          <a:p>
            <a:pPr lvl="1"/>
            <a:r>
              <a:rPr lang="en-US" dirty="0" smtClean="0"/>
              <a:t>Active</a:t>
            </a:r>
          </a:p>
          <a:p>
            <a:pPr lvl="2"/>
            <a:r>
              <a:rPr lang="en-US" dirty="0" smtClean="0">
                <a:solidFill>
                  <a:srgbClr val="FF0000"/>
                </a:solidFill>
              </a:rPr>
              <a:t> </a:t>
            </a:r>
            <a:br>
              <a:rPr lang="en-US" dirty="0" smtClean="0">
                <a:solidFill>
                  <a:srgbClr val="FF0000"/>
                </a:solidFill>
              </a:rPr>
            </a:br>
            <a:endParaRPr lang="en-US" dirty="0" smtClean="0">
              <a:solidFill>
                <a:srgbClr val="FF0000"/>
              </a:solidFill>
            </a:endParaRPr>
          </a:p>
          <a:p>
            <a:pPr lvl="2"/>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169201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8668"/>
            <a:ext cx="2738250" cy="369332"/>
          </a:xfrm>
          <a:prstGeom prst="rect">
            <a:avLst/>
          </a:prstGeom>
        </p:spPr>
        <p:txBody>
          <a:bodyPr wrap="none">
            <a:spAutoFit/>
          </a:bodyPr>
          <a:lstStyle/>
          <a:p>
            <a:r>
              <a:rPr lang="en-US" dirty="0" smtClean="0"/>
              <a:t>www.1000bulbs.com, 2013</a:t>
            </a:r>
            <a:endParaRPr lang="en-US" dirty="0"/>
          </a:p>
        </p:txBody>
      </p:sp>
      <p:pic>
        <p:nvPicPr>
          <p:cNvPr id="16397" name="Picture 13" descr="C:\Users\caleb\Desktop\Picture6.jpg"/>
          <p:cNvPicPr>
            <a:picLocks noChangeAspect="1" noChangeArrowheads="1"/>
          </p:cNvPicPr>
          <p:nvPr/>
        </p:nvPicPr>
        <p:blipFill>
          <a:blip r:embed="rId2" cstate="print"/>
          <a:srcRect/>
          <a:stretch>
            <a:fillRect/>
          </a:stretch>
        </p:blipFill>
        <p:spPr bwMode="auto">
          <a:xfrm>
            <a:off x="1905000" y="838200"/>
            <a:ext cx="5016500" cy="3187700"/>
          </a:xfrm>
          <a:prstGeom prst="rect">
            <a:avLst/>
          </a:prstGeom>
          <a:noFill/>
        </p:spPr>
      </p:pic>
      <p:sp>
        <p:nvSpPr>
          <p:cNvPr id="7" name="Rectangle 6"/>
          <p:cNvSpPr/>
          <p:nvPr/>
        </p:nvSpPr>
        <p:spPr>
          <a:xfrm>
            <a:off x="5334000" y="3733800"/>
            <a:ext cx="1905000" cy="2554545"/>
          </a:xfrm>
          <a:prstGeom prst="rect">
            <a:avLst/>
          </a:prstGeom>
        </p:spPr>
        <p:txBody>
          <a:bodyPr wrap="square">
            <a:spAutoFit/>
          </a:bodyPr>
          <a:lstStyle/>
          <a:p>
            <a:r>
              <a:rPr lang="en-US" sz="1600" dirty="0" smtClean="0"/>
              <a:t>15 Watt - LED</a:t>
            </a:r>
          </a:p>
          <a:p>
            <a:r>
              <a:rPr lang="en-US" sz="1600" dirty="0" smtClean="0"/>
              <a:t>75 Watt Equal</a:t>
            </a:r>
          </a:p>
          <a:p>
            <a:r>
              <a:rPr lang="en-US" sz="1600" dirty="0" smtClean="0"/>
              <a:t>25,000 hr</a:t>
            </a:r>
          </a:p>
          <a:p>
            <a:r>
              <a:rPr lang="en-US" sz="1600" dirty="0" smtClean="0"/>
              <a:t>1,100 Lumens</a:t>
            </a:r>
          </a:p>
          <a:p>
            <a:r>
              <a:rPr lang="en-US" sz="1600" dirty="0" smtClean="0"/>
              <a:t>5000K </a:t>
            </a:r>
          </a:p>
          <a:p>
            <a:r>
              <a:rPr lang="en-US" sz="1600" dirty="0" smtClean="0"/>
              <a:t>120</a:t>
            </a:r>
            <a:r>
              <a:rPr lang="en-US" sz="1600" dirty="0" smtClean="0">
                <a:sym typeface="Symbol"/>
              </a:rPr>
              <a:t></a:t>
            </a:r>
            <a:r>
              <a:rPr lang="en-US" sz="1600" dirty="0" smtClean="0"/>
              <a:t> Beam Angle</a:t>
            </a:r>
          </a:p>
          <a:p>
            <a:r>
              <a:rPr lang="en-US" sz="1600" dirty="0" smtClean="0"/>
              <a:t>Dimmable</a:t>
            </a:r>
          </a:p>
          <a:p>
            <a:r>
              <a:rPr lang="en-US" sz="1600" dirty="0" err="1" smtClean="0"/>
              <a:t>Kobi</a:t>
            </a:r>
            <a:r>
              <a:rPr lang="en-US" sz="1600" dirty="0" smtClean="0"/>
              <a:t> Cool 75</a:t>
            </a:r>
          </a:p>
          <a:p>
            <a:r>
              <a:rPr lang="en-US" sz="1600" dirty="0" smtClean="0"/>
              <a:t>$21.43 </a:t>
            </a:r>
          </a:p>
          <a:p>
            <a:endParaRPr lang="en-US" sz="1600" dirty="0"/>
          </a:p>
        </p:txBody>
      </p:sp>
      <p:sp>
        <p:nvSpPr>
          <p:cNvPr id="11" name="Rectangle 10"/>
          <p:cNvSpPr/>
          <p:nvPr/>
        </p:nvSpPr>
        <p:spPr>
          <a:xfrm>
            <a:off x="3505200" y="3733800"/>
            <a:ext cx="1828800" cy="2308324"/>
          </a:xfrm>
          <a:prstGeom prst="rect">
            <a:avLst/>
          </a:prstGeom>
        </p:spPr>
        <p:txBody>
          <a:bodyPr wrap="square">
            <a:spAutoFit/>
          </a:bodyPr>
          <a:lstStyle/>
          <a:p>
            <a:pPr algn="ctr"/>
            <a:r>
              <a:rPr lang="en-US" sz="1600" dirty="0" smtClean="0"/>
              <a:t>20 Watt - CFL</a:t>
            </a:r>
          </a:p>
          <a:p>
            <a:pPr algn="ctr"/>
            <a:r>
              <a:rPr lang="en-US" sz="1600" dirty="0" smtClean="0"/>
              <a:t>75 W Equal</a:t>
            </a:r>
          </a:p>
          <a:p>
            <a:pPr algn="ctr"/>
            <a:r>
              <a:rPr lang="en-US" sz="1600" dirty="0" smtClean="0"/>
              <a:t>10,000 hr</a:t>
            </a:r>
          </a:p>
          <a:p>
            <a:pPr algn="ctr"/>
            <a:r>
              <a:rPr lang="en-US" sz="1600" dirty="0" smtClean="0"/>
              <a:t>1160 Lumens</a:t>
            </a:r>
          </a:p>
          <a:p>
            <a:pPr algn="ctr"/>
            <a:r>
              <a:rPr lang="en-US" sz="1600" dirty="0" smtClean="0"/>
              <a:t>5000K</a:t>
            </a:r>
          </a:p>
          <a:p>
            <a:pPr algn="ctr"/>
            <a:r>
              <a:rPr lang="en-US" sz="1600" dirty="0" smtClean="0"/>
              <a:t>1 mg Hg</a:t>
            </a:r>
          </a:p>
          <a:p>
            <a:pPr algn="ctr"/>
            <a:r>
              <a:rPr lang="en-US" sz="1600" dirty="0" smtClean="0"/>
              <a:t>NL-20450</a:t>
            </a:r>
          </a:p>
          <a:p>
            <a:pPr algn="ctr"/>
            <a:r>
              <a:rPr lang="en-US" sz="1600" dirty="0" smtClean="0"/>
              <a:t>$4.15</a:t>
            </a:r>
            <a:br>
              <a:rPr lang="en-US" sz="1600" dirty="0" smtClean="0"/>
            </a:br>
            <a:endParaRPr lang="en-US" sz="1600" dirty="0"/>
          </a:p>
        </p:txBody>
      </p:sp>
      <p:sp>
        <p:nvSpPr>
          <p:cNvPr id="12" name="Rectangle 11"/>
          <p:cNvSpPr/>
          <p:nvPr/>
        </p:nvSpPr>
        <p:spPr>
          <a:xfrm>
            <a:off x="1219200" y="3733800"/>
            <a:ext cx="2209800" cy="2554545"/>
          </a:xfrm>
          <a:prstGeom prst="rect">
            <a:avLst/>
          </a:prstGeom>
        </p:spPr>
        <p:txBody>
          <a:bodyPr wrap="square">
            <a:spAutoFit/>
          </a:bodyPr>
          <a:lstStyle/>
          <a:p>
            <a:pPr algn="r"/>
            <a:r>
              <a:rPr lang="en-US" sz="1600" dirty="0" smtClean="0"/>
              <a:t>75 Watt – Incandescent</a:t>
            </a:r>
          </a:p>
          <a:p>
            <a:pPr algn="r"/>
            <a:r>
              <a:rPr lang="en-US" sz="1600" dirty="0" smtClean="0"/>
              <a:t>75 W Equal</a:t>
            </a:r>
          </a:p>
          <a:p>
            <a:pPr algn="r"/>
            <a:r>
              <a:rPr lang="en-US" sz="1600" dirty="0" smtClean="0"/>
              <a:t>5,000 Life Hours</a:t>
            </a:r>
          </a:p>
          <a:p>
            <a:pPr algn="r"/>
            <a:r>
              <a:rPr lang="en-US" sz="1600" dirty="0" smtClean="0"/>
              <a:t>700 Lumens</a:t>
            </a:r>
          </a:p>
          <a:p>
            <a:pPr algn="r"/>
            <a:r>
              <a:rPr lang="en-US" sz="1600" dirty="0" err="1" smtClean="0">
                <a:solidFill>
                  <a:prstClr val="black"/>
                </a:solidFill>
              </a:rPr>
              <a:t>Halco</a:t>
            </a:r>
            <a:r>
              <a:rPr lang="en-US" sz="1600" dirty="0" smtClean="0">
                <a:solidFill>
                  <a:prstClr val="black"/>
                </a:solidFill>
              </a:rPr>
              <a:t> 6322 </a:t>
            </a:r>
          </a:p>
          <a:p>
            <a:pPr algn="r"/>
            <a:r>
              <a:rPr lang="en-US" sz="1600" dirty="0" smtClean="0">
                <a:solidFill>
                  <a:prstClr val="black"/>
                </a:solidFill>
              </a:rPr>
              <a:t>$0.5</a:t>
            </a:r>
            <a:endParaRPr lang="en-US" sz="1600" dirty="0" smtClean="0"/>
          </a:p>
          <a:p>
            <a:pPr algn="r"/>
            <a:endParaRPr lang="en-US" sz="1600" dirty="0" smtClean="0"/>
          </a:p>
          <a:p>
            <a:pPr algn="r"/>
            <a:endParaRPr lang="en-US" sz="1600" dirty="0" smtClean="0"/>
          </a:p>
          <a:p>
            <a:pPr algn="r"/>
            <a:r>
              <a:rPr lang="en-US" sz="1600" dirty="0" smtClean="0"/>
              <a:t/>
            </a:r>
            <a:br>
              <a:rPr lang="en-US" sz="1600" dirty="0" smtClean="0"/>
            </a:br>
            <a:endParaRPr lang="en-US" sz="1600" dirty="0"/>
          </a:p>
        </p:txBody>
      </p:sp>
      <p:sp>
        <p:nvSpPr>
          <p:cNvPr id="8" name="Title 7"/>
          <p:cNvSpPr>
            <a:spLocks noGrp="1"/>
          </p:cNvSpPr>
          <p:nvPr>
            <p:ph type="title"/>
          </p:nvPr>
        </p:nvSpPr>
        <p:spPr>
          <a:xfrm>
            <a:off x="457200" y="0"/>
            <a:ext cx="8229600" cy="1143000"/>
          </a:xfrm>
        </p:spPr>
        <p:txBody>
          <a:bodyPr/>
          <a:lstStyle/>
          <a:p>
            <a:r>
              <a:rPr lang="en-US" dirty="0" smtClean="0"/>
              <a:t>A19 Bulbs</a:t>
            </a:r>
            <a:endParaRPr lang="en-US" dirty="0"/>
          </a:p>
        </p:txBody>
      </p:sp>
    </p:spTree>
    <p:extLst>
      <p:ext uri="{BB962C8B-B14F-4D97-AF65-F5344CB8AC3E}">
        <p14:creationId xmlns:p14="http://schemas.microsoft.com/office/powerpoint/2010/main" val="938888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Bulb Example</a:t>
            </a:r>
            <a:endParaRPr lang="en-US" dirty="0"/>
          </a:p>
        </p:txBody>
      </p:sp>
      <p:sp>
        <p:nvSpPr>
          <p:cNvPr id="3" name="Content Placeholder 2"/>
          <p:cNvSpPr>
            <a:spLocks noGrp="1"/>
          </p:cNvSpPr>
          <p:nvPr>
            <p:ph idx="1"/>
          </p:nvPr>
        </p:nvSpPr>
        <p:spPr>
          <a:xfrm>
            <a:off x="152400" y="1600200"/>
            <a:ext cx="8991600" cy="4525963"/>
          </a:xfrm>
        </p:spPr>
        <p:txBody>
          <a:bodyPr>
            <a:normAutofit/>
          </a:bodyPr>
          <a:lstStyle/>
          <a:p>
            <a:r>
              <a:rPr lang="en-US" sz="2800" dirty="0" smtClean="0"/>
              <a:t>Is it worth investing in CFL or LED OVER </a:t>
            </a:r>
            <a:r>
              <a:rPr lang="en-US" sz="2800" dirty="0" err="1" smtClean="0"/>
              <a:t>Inc</a:t>
            </a:r>
            <a:r>
              <a:rPr lang="en-US" sz="2800" dirty="0" smtClean="0"/>
              <a:t>?</a:t>
            </a:r>
          </a:p>
          <a:p>
            <a:r>
              <a:rPr lang="en-US" sz="2800" dirty="0" smtClean="0"/>
              <a:t>Assume 2500 h per year operation and $0.1/kWh</a:t>
            </a:r>
          </a:p>
          <a:p>
            <a:pPr lvl="1"/>
            <a:r>
              <a:rPr lang="en-US" sz="2400" dirty="0" smtClean="0"/>
              <a:t>Inc lasts 2 y, CFL 4 y, LED 10 yr</a:t>
            </a:r>
          </a:p>
          <a:p>
            <a:r>
              <a:rPr lang="en-US" sz="2800" dirty="0" smtClean="0"/>
              <a:t>Incremental Cost to Purchase</a:t>
            </a:r>
          </a:p>
          <a:p>
            <a:pPr lvl="1"/>
            <a:r>
              <a:rPr lang="en-US" sz="2400" dirty="0" smtClean="0"/>
              <a:t>CFL = </a:t>
            </a:r>
            <a:r>
              <a:rPr lang="en-US" sz="2400" dirty="0" smtClean="0">
                <a:solidFill>
                  <a:srgbClr val="FF0000"/>
                </a:solidFill>
              </a:rPr>
              <a:t> </a:t>
            </a:r>
            <a:endParaRPr lang="en-US" sz="2400" dirty="0" smtClean="0">
              <a:solidFill>
                <a:srgbClr val="FF0000"/>
              </a:solidFill>
            </a:endParaRPr>
          </a:p>
          <a:p>
            <a:pPr lvl="1"/>
            <a:r>
              <a:rPr lang="en-US" sz="2400" dirty="0" smtClean="0"/>
              <a:t>LED = </a:t>
            </a:r>
            <a:r>
              <a:rPr lang="en-US" sz="2400" dirty="0" smtClean="0">
                <a:solidFill>
                  <a:srgbClr val="FF0000"/>
                </a:solidFill>
              </a:rPr>
              <a:t> </a:t>
            </a:r>
            <a:endParaRPr lang="en-US" sz="2400" dirty="0" smtClean="0">
              <a:solidFill>
                <a:srgbClr val="FF0000"/>
              </a:solidFill>
            </a:endParaRPr>
          </a:p>
          <a:p>
            <a:r>
              <a:rPr lang="en-US" sz="2800" dirty="0" smtClean="0"/>
              <a:t>Energy Savings</a:t>
            </a:r>
          </a:p>
          <a:p>
            <a:pPr lvl="1"/>
            <a:r>
              <a:rPr lang="en-US" sz="2400" dirty="0" smtClean="0"/>
              <a:t>CFL = </a:t>
            </a:r>
            <a:r>
              <a:rPr lang="en-US" sz="2400" dirty="0" smtClean="0">
                <a:solidFill>
                  <a:srgbClr val="FF0000"/>
                </a:solidFill>
              </a:rPr>
              <a:t> </a:t>
            </a:r>
            <a:endParaRPr lang="en-US" sz="2400" dirty="0" smtClean="0">
              <a:solidFill>
                <a:srgbClr val="FF0000"/>
              </a:solidFill>
            </a:endParaRPr>
          </a:p>
          <a:p>
            <a:pPr lvl="1"/>
            <a:r>
              <a:rPr lang="en-US" sz="2400" dirty="0" smtClean="0"/>
              <a:t>LED = </a:t>
            </a:r>
            <a:r>
              <a:rPr lang="en-US" sz="2400" dirty="0" smtClean="0">
                <a:solidFill>
                  <a:srgbClr val="FF0000"/>
                </a:solidFill>
              </a:rPr>
              <a:t> </a:t>
            </a:r>
            <a:endParaRPr lang="en-US" sz="2400" dirty="0" smtClean="0">
              <a:solidFill>
                <a:srgbClr val="FF0000"/>
              </a:solidFill>
            </a:endParaRPr>
          </a:p>
          <a:p>
            <a:pPr lvl="1"/>
            <a:endParaRPr lang="en-US" sz="2400" dirty="0" smtClean="0"/>
          </a:p>
        </p:txBody>
      </p:sp>
    </p:spTree>
    <p:extLst>
      <p:ext uri="{BB962C8B-B14F-4D97-AF65-F5344CB8AC3E}">
        <p14:creationId xmlns:p14="http://schemas.microsoft.com/office/powerpoint/2010/main" val="1468715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Bulb Example Continued</a:t>
            </a:r>
            <a:endParaRPr lang="en-US" dirty="0"/>
          </a:p>
        </p:txBody>
      </p:sp>
      <p:sp>
        <p:nvSpPr>
          <p:cNvPr id="3" name="Content Placeholder 2"/>
          <p:cNvSpPr>
            <a:spLocks noGrp="1"/>
          </p:cNvSpPr>
          <p:nvPr>
            <p:ph idx="1"/>
          </p:nvPr>
        </p:nvSpPr>
        <p:spPr/>
        <p:txBody>
          <a:bodyPr/>
          <a:lstStyle/>
          <a:p>
            <a:r>
              <a:rPr lang="en-US" dirty="0" smtClean="0"/>
              <a:t>Simple Payback Period</a:t>
            </a:r>
          </a:p>
          <a:p>
            <a:pPr lvl="1"/>
            <a:r>
              <a:rPr lang="en-US" dirty="0" smtClean="0"/>
              <a:t>CFL = </a:t>
            </a:r>
            <a:r>
              <a:rPr lang="en-US" dirty="0" smtClean="0">
                <a:solidFill>
                  <a:srgbClr val="FF0000"/>
                </a:solidFill>
              </a:rPr>
              <a:t> </a:t>
            </a:r>
            <a:endParaRPr lang="en-US" dirty="0" smtClean="0">
              <a:solidFill>
                <a:srgbClr val="FF0000"/>
              </a:solidFill>
            </a:endParaRPr>
          </a:p>
          <a:p>
            <a:pPr lvl="1"/>
            <a:r>
              <a:rPr lang="en-US" dirty="0" smtClean="0"/>
              <a:t>LED = </a:t>
            </a:r>
            <a:r>
              <a:rPr lang="en-US" dirty="0" smtClean="0">
                <a:solidFill>
                  <a:srgbClr val="FF0000"/>
                </a:solidFill>
              </a:rPr>
              <a:t> </a:t>
            </a:r>
            <a:endParaRPr lang="en-US" dirty="0" smtClean="0">
              <a:solidFill>
                <a:srgbClr val="FF0000"/>
              </a:solidFill>
            </a:endParaRPr>
          </a:p>
          <a:p>
            <a:pPr lvl="1"/>
            <a:endParaRPr lang="en-US" dirty="0" smtClean="0"/>
          </a:p>
          <a:p>
            <a:pPr lvl="1"/>
            <a:r>
              <a:rPr lang="en-US" dirty="0" smtClean="0">
                <a:solidFill>
                  <a:srgbClr val="FF0000"/>
                </a:solidFill>
              </a:rPr>
              <a:t> </a:t>
            </a:r>
            <a:endParaRPr lang="en-US" dirty="0" smtClean="0">
              <a:solidFill>
                <a:srgbClr val="FF0000"/>
              </a:solidFill>
            </a:endParaRPr>
          </a:p>
          <a:p>
            <a:pPr lvl="1"/>
            <a:endParaRPr lang="en-US" dirty="0" smtClean="0"/>
          </a:p>
          <a:p>
            <a:pPr lvl="1"/>
            <a:endParaRPr lang="en-US" dirty="0"/>
          </a:p>
        </p:txBody>
      </p:sp>
    </p:spTree>
    <p:extLst>
      <p:ext uri="{BB962C8B-B14F-4D97-AF65-F5344CB8AC3E}">
        <p14:creationId xmlns:p14="http://schemas.microsoft.com/office/powerpoint/2010/main" val="1390829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aleb\Desktop\Picture2.jpg"/>
          <p:cNvPicPr>
            <a:picLocks noChangeAspect="1" noChangeArrowheads="1"/>
          </p:cNvPicPr>
          <p:nvPr/>
        </p:nvPicPr>
        <p:blipFill>
          <a:blip r:embed="rId2" cstate="print"/>
          <a:srcRect/>
          <a:stretch>
            <a:fillRect/>
          </a:stretch>
        </p:blipFill>
        <p:spPr bwMode="auto">
          <a:xfrm>
            <a:off x="0" y="0"/>
            <a:ext cx="3086101" cy="2324100"/>
          </a:xfrm>
          <a:prstGeom prst="rect">
            <a:avLst/>
          </a:prstGeom>
          <a:noFill/>
        </p:spPr>
      </p:pic>
      <p:pic>
        <p:nvPicPr>
          <p:cNvPr id="1029" name="Picture 5" descr="C:\Users\caleb\Desktop\Picture1.jpg"/>
          <p:cNvPicPr>
            <a:picLocks noChangeAspect="1" noChangeArrowheads="1"/>
          </p:cNvPicPr>
          <p:nvPr/>
        </p:nvPicPr>
        <p:blipFill>
          <a:blip r:embed="rId3" cstate="print"/>
          <a:srcRect/>
          <a:stretch>
            <a:fillRect/>
          </a:stretch>
        </p:blipFill>
        <p:spPr bwMode="auto">
          <a:xfrm>
            <a:off x="0" y="2325688"/>
            <a:ext cx="6791325" cy="4532312"/>
          </a:xfrm>
          <a:prstGeom prst="rect">
            <a:avLst/>
          </a:prstGeom>
          <a:noFill/>
        </p:spPr>
      </p:pic>
      <p:sp>
        <p:nvSpPr>
          <p:cNvPr id="3" name="Rectangle 2"/>
          <p:cNvSpPr/>
          <p:nvPr/>
        </p:nvSpPr>
        <p:spPr>
          <a:xfrm>
            <a:off x="0" y="0"/>
            <a:ext cx="1925335" cy="307777"/>
          </a:xfrm>
          <a:prstGeom prst="rect">
            <a:avLst/>
          </a:prstGeom>
        </p:spPr>
        <p:txBody>
          <a:bodyPr wrap="none">
            <a:spAutoFit/>
          </a:bodyPr>
          <a:lstStyle/>
          <a:p>
            <a:r>
              <a:rPr lang="en-US" sz="1400" dirty="0" smtClean="0"/>
              <a:t>www.hawaiienergy.com</a:t>
            </a:r>
            <a:endParaRPr lang="en-US" sz="1400" dirty="0"/>
          </a:p>
        </p:txBody>
      </p:sp>
      <p:sp>
        <p:nvSpPr>
          <p:cNvPr id="5" name="Rectangle 4"/>
          <p:cNvSpPr/>
          <p:nvPr/>
        </p:nvSpPr>
        <p:spPr>
          <a:xfrm>
            <a:off x="4724400" y="6488668"/>
            <a:ext cx="2075120" cy="369332"/>
          </a:xfrm>
          <a:prstGeom prst="rect">
            <a:avLst/>
          </a:prstGeom>
        </p:spPr>
        <p:txBody>
          <a:bodyPr wrap="none">
            <a:spAutoFit/>
          </a:bodyPr>
          <a:lstStyle/>
          <a:p>
            <a:r>
              <a:rPr lang="en-US" dirty="0" smtClean="0"/>
              <a:t>greensavingsco.com</a:t>
            </a:r>
            <a:endParaRPr lang="en-US" dirty="0"/>
          </a:p>
        </p:txBody>
      </p:sp>
      <p:sp>
        <p:nvSpPr>
          <p:cNvPr id="6" name="Title 5"/>
          <p:cNvSpPr>
            <a:spLocks noGrp="1"/>
          </p:cNvSpPr>
          <p:nvPr>
            <p:ph type="title"/>
          </p:nvPr>
        </p:nvSpPr>
        <p:spPr>
          <a:xfrm>
            <a:off x="457200" y="0"/>
            <a:ext cx="8229600" cy="1143000"/>
          </a:xfrm>
        </p:spPr>
        <p:txBody>
          <a:bodyPr/>
          <a:lstStyle/>
          <a:p>
            <a:pPr algn="r"/>
            <a:r>
              <a:rPr lang="en-US" dirty="0" smtClean="0"/>
              <a:t>4’ Light Tube Types</a:t>
            </a:r>
            <a:endParaRPr lang="en-US" dirty="0"/>
          </a:p>
        </p:txBody>
      </p:sp>
      <p:pic>
        <p:nvPicPr>
          <p:cNvPr id="7170" name="Picture 2" descr="http://www.creativelightings.com/v/vspfiles/assets/images/smd-17w300-tube-cls-ul-500px.jpg"/>
          <p:cNvPicPr>
            <a:picLocks noChangeAspect="1" noChangeArrowheads="1"/>
          </p:cNvPicPr>
          <p:nvPr/>
        </p:nvPicPr>
        <p:blipFill>
          <a:blip r:embed="rId4" cstate="print"/>
          <a:srcRect l="4000" t="8949" b="6935"/>
          <a:stretch>
            <a:fillRect/>
          </a:stretch>
        </p:blipFill>
        <p:spPr bwMode="auto">
          <a:xfrm>
            <a:off x="4572000" y="1371600"/>
            <a:ext cx="4572000" cy="3581400"/>
          </a:xfrm>
          <a:prstGeom prst="rect">
            <a:avLst/>
          </a:prstGeom>
          <a:noFill/>
        </p:spPr>
      </p:pic>
      <p:sp>
        <p:nvSpPr>
          <p:cNvPr id="8" name="Rectangle 7"/>
          <p:cNvSpPr/>
          <p:nvPr/>
        </p:nvSpPr>
        <p:spPr>
          <a:xfrm>
            <a:off x="6858000" y="4953000"/>
            <a:ext cx="2156616" cy="307777"/>
          </a:xfrm>
          <a:prstGeom prst="rect">
            <a:avLst/>
          </a:prstGeom>
        </p:spPr>
        <p:txBody>
          <a:bodyPr wrap="none">
            <a:spAutoFit/>
          </a:bodyPr>
          <a:lstStyle/>
          <a:p>
            <a:r>
              <a:rPr lang="en-US" sz="1400" dirty="0" smtClean="0"/>
              <a:t>www.creativelightings.com</a:t>
            </a:r>
            <a:endParaRPr lang="en-US" sz="1400" dirty="0"/>
          </a:p>
        </p:txBody>
      </p:sp>
    </p:spTree>
    <p:extLst>
      <p:ext uri="{BB962C8B-B14F-4D97-AF65-F5344CB8AC3E}">
        <p14:creationId xmlns:p14="http://schemas.microsoft.com/office/powerpoint/2010/main" val="39004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Light Tubes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T12 34 W </a:t>
            </a:r>
            <a:r>
              <a:rPr lang="en-US" dirty="0"/>
              <a:t>$4 </a:t>
            </a:r>
            <a:endParaRPr lang="en-US" dirty="0" smtClean="0"/>
          </a:p>
          <a:p>
            <a:pPr lvl="1"/>
            <a:r>
              <a:rPr lang="en-US" dirty="0" smtClean="0"/>
              <a:t>4100K 28,800 hr 1656 Lumens (only in case of 30) [Sylvania 24588]</a:t>
            </a:r>
          </a:p>
          <a:p>
            <a:r>
              <a:rPr lang="en-US" dirty="0" smtClean="0"/>
              <a:t>T8 25 W </a:t>
            </a:r>
            <a:r>
              <a:rPr lang="en-US" dirty="0"/>
              <a:t>$4.1 </a:t>
            </a:r>
            <a:endParaRPr lang="en-US" dirty="0" smtClean="0"/>
          </a:p>
          <a:p>
            <a:pPr lvl="1"/>
            <a:r>
              <a:rPr lang="en-US" dirty="0" smtClean="0"/>
              <a:t>4100K 20,000 hr 1755 Lumen (only in case of 30) [Sylvania 21942]</a:t>
            </a:r>
          </a:p>
          <a:p>
            <a:r>
              <a:rPr lang="en-US" dirty="0" smtClean="0"/>
              <a:t>T8 24 W </a:t>
            </a:r>
            <a:r>
              <a:rPr lang="en-US" dirty="0"/>
              <a:t>$5.78 </a:t>
            </a:r>
            <a:endParaRPr lang="en-US" dirty="0" smtClean="0"/>
          </a:p>
          <a:p>
            <a:pPr lvl="1"/>
            <a:r>
              <a:rPr lang="en-US" dirty="0" smtClean="0"/>
              <a:t>4100K 20,000 hr 1860 Lumens (only in case of 40) [Sylvania 20931]</a:t>
            </a:r>
          </a:p>
          <a:p>
            <a:r>
              <a:rPr lang="en-US" dirty="0" smtClean="0"/>
              <a:t>LED T8 17 W </a:t>
            </a:r>
            <a:r>
              <a:rPr lang="en-US" dirty="0"/>
              <a:t>$54.95 </a:t>
            </a:r>
            <a:endParaRPr lang="en-US" dirty="0" smtClean="0"/>
          </a:p>
          <a:p>
            <a:pPr lvl="1"/>
            <a:r>
              <a:rPr lang="en-US" dirty="0" smtClean="0"/>
              <a:t>4500K 100,000 hr, 1500 Lumens [Creative Lighting Solutions]</a:t>
            </a:r>
          </a:p>
          <a:p>
            <a:endParaRPr lang="en-US" dirty="0" smtClean="0"/>
          </a:p>
          <a:p>
            <a:endParaRPr lang="en-US" dirty="0" smtClean="0"/>
          </a:p>
          <a:p>
            <a:endParaRPr lang="en-US" dirty="0"/>
          </a:p>
        </p:txBody>
      </p:sp>
      <p:sp>
        <p:nvSpPr>
          <p:cNvPr id="4" name="Rectangle 3"/>
          <p:cNvSpPr/>
          <p:nvPr/>
        </p:nvSpPr>
        <p:spPr>
          <a:xfrm>
            <a:off x="0" y="6488668"/>
            <a:ext cx="2738250" cy="369332"/>
          </a:xfrm>
          <a:prstGeom prst="rect">
            <a:avLst/>
          </a:prstGeom>
        </p:spPr>
        <p:txBody>
          <a:bodyPr wrap="none">
            <a:spAutoFit/>
          </a:bodyPr>
          <a:lstStyle/>
          <a:p>
            <a:r>
              <a:rPr lang="en-US" dirty="0" smtClean="0"/>
              <a:t>www.1000bulbs.com, 2013</a:t>
            </a:r>
            <a:endParaRPr lang="en-US" dirty="0"/>
          </a:p>
        </p:txBody>
      </p:sp>
      <p:sp>
        <p:nvSpPr>
          <p:cNvPr id="5" name="Rectangle 4"/>
          <p:cNvSpPr/>
          <p:nvPr/>
        </p:nvSpPr>
        <p:spPr>
          <a:xfrm>
            <a:off x="6248400" y="6488668"/>
            <a:ext cx="2715487" cy="369332"/>
          </a:xfrm>
          <a:prstGeom prst="rect">
            <a:avLst/>
          </a:prstGeom>
        </p:spPr>
        <p:txBody>
          <a:bodyPr wrap="none">
            <a:spAutoFit/>
          </a:bodyPr>
          <a:lstStyle/>
          <a:p>
            <a:r>
              <a:rPr lang="en-US" dirty="0" smtClean="0"/>
              <a:t>www.creativelightings.com</a:t>
            </a:r>
            <a:endParaRPr lang="en-US" dirty="0"/>
          </a:p>
        </p:txBody>
      </p:sp>
    </p:spTree>
    <p:extLst>
      <p:ext uri="{BB962C8B-B14F-4D97-AF65-F5344CB8AC3E}">
        <p14:creationId xmlns:p14="http://schemas.microsoft.com/office/powerpoint/2010/main" val="2686736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 Example</a:t>
            </a:r>
            <a:endParaRPr lang="en-US" dirty="0"/>
          </a:p>
        </p:txBody>
      </p:sp>
      <p:sp>
        <p:nvSpPr>
          <p:cNvPr id="3" name="Content Placeholder 2"/>
          <p:cNvSpPr>
            <a:spLocks noGrp="1"/>
          </p:cNvSpPr>
          <p:nvPr>
            <p:ph idx="1"/>
          </p:nvPr>
        </p:nvSpPr>
        <p:spPr>
          <a:xfrm>
            <a:off x="304800" y="1600200"/>
            <a:ext cx="8686800" cy="4525963"/>
          </a:xfrm>
        </p:spPr>
        <p:txBody>
          <a:bodyPr>
            <a:normAutofit fontScale="85000" lnSpcReduction="20000"/>
          </a:bodyPr>
          <a:lstStyle/>
          <a:p>
            <a:r>
              <a:rPr lang="en-US" dirty="0" smtClean="0"/>
              <a:t>Is it worth investing in T8, T5, or LED OVER T12?</a:t>
            </a:r>
          </a:p>
          <a:p>
            <a:r>
              <a:rPr lang="en-US" dirty="0" smtClean="0"/>
              <a:t>Assume 2000 h per year operation and $ 0.1 / kWh</a:t>
            </a:r>
          </a:p>
          <a:p>
            <a:pPr lvl="1"/>
            <a:r>
              <a:rPr lang="en-US" dirty="0" smtClean="0"/>
              <a:t>T12, T8, T5 last 10 y, LED lasts 50 y</a:t>
            </a:r>
          </a:p>
          <a:p>
            <a:r>
              <a:rPr lang="en-US" dirty="0" smtClean="0"/>
              <a:t>Incremental Cost to Purchase</a:t>
            </a:r>
          </a:p>
          <a:p>
            <a:pPr lvl="1"/>
            <a:r>
              <a:rPr lang="en-US" dirty="0" smtClean="0"/>
              <a:t>T8 = </a:t>
            </a:r>
            <a:r>
              <a:rPr lang="en-US" dirty="0" smtClean="0">
                <a:solidFill>
                  <a:srgbClr val="FF0000"/>
                </a:solidFill>
              </a:rPr>
              <a:t> </a:t>
            </a:r>
            <a:endParaRPr lang="en-US" dirty="0" smtClean="0">
              <a:solidFill>
                <a:srgbClr val="FF0000"/>
              </a:solidFill>
            </a:endParaRPr>
          </a:p>
          <a:p>
            <a:pPr lvl="1"/>
            <a:r>
              <a:rPr lang="en-US" dirty="0" smtClean="0"/>
              <a:t>T5 = </a:t>
            </a:r>
            <a:r>
              <a:rPr lang="en-US" dirty="0" smtClean="0">
                <a:solidFill>
                  <a:srgbClr val="FF0000"/>
                </a:solidFill>
              </a:rPr>
              <a:t> </a:t>
            </a:r>
            <a:endParaRPr lang="en-US" dirty="0" smtClean="0">
              <a:solidFill>
                <a:srgbClr val="FF0000"/>
              </a:solidFill>
            </a:endParaRPr>
          </a:p>
          <a:p>
            <a:pPr lvl="1"/>
            <a:r>
              <a:rPr lang="en-US" dirty="0" smtClean="0"/>
              <a:t>LED = </a:t>
            </a:r>
            <a:r>
              <a:rPr lang="en-US" dirty="0" smtClean="0">
                <a:solidFill>
                  <a:srgbClr val="FF0000"/>
                </a:solidFill>
              </a:rPr>
              <a:t> </a:t>
            </a:r>
            <a:endParaRPr lang="en-US" dirty="0" smtClean="0">
              <a:solidFill>
                <a:srgbClr val="FF0000"/>
              </a:solidFill>
            </a:endParaRPr>
          </a:p>
          <a:p>
            <a:r>
              <a:rPr lang="en-US" dirty="0" smtClean="0"/>
              <a:t>Energy Savings</a:t>
            </a:r>
          </a:p>
          <a:p>
            <a:pPr lvl="1"/>
            <a:r>
              <a:rPr lang="en-US" dirty="0" smtClean="0"/>
              <a:t>T8 = </a:t>
            </a:r>
            <a:r>
              <a:rPr lang="en-US" dirty="0" smtClean="0">
                <a:solidFill>
                  <a:srgbClr val="FF0000"/>
                </a:solidFill>
              </a:rPr>
              <a:t> </a:t>
            </a:r>
            <a:endParaRPr lang="en-US" dirty="0" smtClean="0">
              <a:solidFill>
                <a:srgbClr val="FF0000"/>
              </a:solidFill>
            </a:endParaRPr>
          </a:p>
          <a:p>
            <a:pPr lvl="1"/>
            <a:r>
              <a:rPr lang="en-US" dirty="0" smtClean="0"/>
              <a:t>T5 = </a:t>
            </a:r>
            <a:r>
              <a:rPr lang="en-US" dirty="0" smtClean="0">
                <a:solidFill>
                  <a:srgbClr val="FF0000"/>
                </a:solidFill>
              </a:rPr>
              <a:t> </a:t>
            </a:r>
            <a:endParaRPr lang="en-US" dirty="0" smtClean="0">
              <a:solidFill>
                <a:srgbClr val="FF0000"/>
              </a:solidFill>
            </a:endParaRPr>
          </a:p>
          <a:p>
            <a:pPr lvl="1"/>
            <a:r>
              <a:rPr lang="en-US" dirty="0" smtClean="0"/>
              <a:t>LED = </a:t>
            </a:r>
            <a:r>
              <a:rPr lang="en-US" dirty="0" smtClean="0">
                <a:solidFill>
                  <a:srgbClr val="FF0000"/>
                </a:solidFill>
              </a:rPr>
              <a:t> </a:t>
            </a:r>
            <a:endParaRPr lang="en-US" dirty="0" smtClean="0">
              <a:solidFill>
                <a:srgbClr val="FF0000"/>
              </a:solidFill>
            </a:endParaRPr>
          </a:p>
          <a:p>
            <a:pPr lvl="1"/>
            <a:endParaRPr lang="en-US" dirty="0" smtClean="0"/>
          </a:p>
        </p:txBody>
      </p:sp>
    </p:spTree>
    <p:extLst>
      <p:ext uri="{BB962C8B-B14F-4D97-AF65-F5344CB8AC3E}">
        <p14:creationId xmlns:p14="http://schemas.microsoft.com/office/powerpoint/2010/main" val="2335385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 Example Continued</a:t>
            </a:r>
            <a:endParaRPr lang="en-US" dirty="0"/>
          </a:p>
        </p:txBody>
      </p:sp>
      <p:sp>
        <p:nvSpPr>
          <p:cNvPr id="3" name="Content Placeholder 2"/>
          <p:cNvSpPr>
            <a:spLocks noGrp="1"/>
          </p:cNvSpPr>
          <p:nvPr>
            <p:ph idx="1"/>
          </p:nvPr>
        </p:nvSpPr>
        <p:spPr/>
        <p:txBody>
          <a:bodyPr/>
          <a:lstStyle/>
          <a:p>
            <a:r>
              <a:rPr lang="en-US" dirty="0" smtClean="0"/>
              <a:t>Simple Payback Period</a:t>
            </a:r>
          </a:p>
          <a:p>
            <a:pPr lvl="1"/>
            <a:r>
              <a:rPr lang="en-US" dirty="0" smtClean="0"/>
              <a:t>T8 = </a:t>
            </a:r>
            <a:r>
              <a:rPr lang="en-US" dirty="0" smtClean="0">
                <a:solidFill>
                  <a:srgbClr val="FF0000"/>
                </a:solidFill>
              </a:rPr>
              <a:t> </a:t>
            </a:r>
            <a:endParaRPr lang="en-US" dirty="0" smtClean="0">
              <a:solidFill>
                <a:srgbClr val="FF0000"/>
              </a:solidFill>
            </a:endParaRPr>
          </a:p>
          <a:p>
            <a:pPr lvl="1"/>
            <a:r>
              <a:rPr lang="en-US" dirty="0" smtClean="0"/>
              <a:t>T5 = </a:t>
            </a:r>
            <a:r>
              <a:rPr lang="en-US" dirty="0" smtClean="0">
                <a:solidFill>
                  <a:srgbClr val="FF0000"/>
                </a:solidFill>
              </a:rPr>
              <a:t> </a:t>
            </a:r>
            <a:endParaRPr lang="en-US" dirty="0" smtClean="0">
              <a:solidFill>
                <a:srgbClr val="FF0000"/>
              </a:solidFill>
            </a:endParaRPr>
          </a:p>
          <a:p>
            <a:pPr lvl="1"/>
            <a:r>
              <a:rPr lang="en-US" dirty="0" smtClean="0"/>
              <a:t>LED = </a:t>
            </a:r>
            <a:r>
              <a:rPr lang="en-US" dirty="0" smtClean="0">
                <a:solidFill>
                  <a:srgbClr val="FF0000"/>
                </a:solidFill>
              </a:rPr>
              <a:t> </a:t>
            </a:r>
            <a:endParaRPr lang="en-US" dirty="0" smtClean="0">
              <a:solidFill>
                <a:srgbClr val="FF0000"/>
              </a:solidFill>
            </a:endParaRPr>
          </a:p>
          <a:p>
            <a:pPr lvl="1"/>
            <a:endParaRPr lang="en-US" dirty="0" smtClean="0"/>
          </a:p>
          <a:p>
            <a:pPr lvl="1"/>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60066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verett\Desktop\Pictur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71825"/>
            <a:ext cx="8458200" cy="3686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914400"/>
          </a:xfrm>
        </p:spPr>
        <p:txBody>
          <a:bodyPr>
            <a:normAutofit fontScale="90000"/>
          </a:bodyPr>
          <a:lstStyle/>
          <a:p>
            <a:r>
              <a:rPr lang="en-US" dirty="0" smtClean="0"/>
              <a:t>Case Study: Integrated </a:t>
            </a:r>
            <a:r>
              <a:rPr lang="en-US" dirty="0"/>
              <a:t>Design </a:t>
            </a:r>
            <a:r>
              <a:rPr lang="en-US" dirty="0" smtClean="0"/>
              <a:t>Associates</a:t>
            </a:r>
            <a:endParaRPr lang="en-US" dirty="0"/>
          </a:p>
        </p:txBody>
      </p:sp>
      <p:sp>
        <p:nvSpPr>
          <p:cNvPr id="3" name="Content Placeholder 2"/>
          <p:cNvSpPr>
            <a:spLocks noGrp="1"/>
          </p:cNvSpPr>
          <p:nvPr>
            <p:ph idx="1"/>
          </p:nvPr>
        </p:nvSpPr>
        <p:spPr>
          <a:xfrm>
            <a:off x="457200" y="762000"/>
            <a:ext cx="8229600" cy="5364163"/>
          </a:xfrm>
        </p:spPr>
        <p:txBody>
          <a:bodyPr>
            <a:noAutofit/>
          </a:bodyPr>
          <a:lstStyle/>
          <a:p>
            <a:pPr marL="514350" indent="-514350">
              <a:buFont typeface="+mj-lt"/>
              <a:buAutoNum type="arabicPeriod"/>
            </a:pPr>
            <a:r>
              <a:rPr lang="en-US" sz="1800" dirty="0" smtClean="0">
                <a:solidFill>
                  <a:schemeClr val="accent1">
                    <a:lumMod val="75000"/>
                  </a:schemeClr>
                </a:solidFill>
              </a:rPr>
              <a:t>Sunshade </a:t>
            </a:r>
            <a:r>
              <a:rPr lang="en-US" sz="1800" dirty="0">
                <a:solidFill>
                  <a:schemeClr val="accent1">
                    <a:lumMod val="75000"/>
                  </a:schemeClr>
                </a:solidFill>
              </a:rPr>
              <a:t>with building-integrated </a:t>
            </a:r>
            <a:r>
              <a:rPr lang="en-US" sz="1800" dirty="0" err="1">
                <a:solidFill>
                  <a:schemeClr val="accent1">
                    <a:lumMod val="75000"/>
                  </a:schemeClr>
                </a:solidFill>
              </a:rPr>
              <a:t>photovoltaics</a:t>
            </a:r>
            <a:endParaRPr lang="en-US" sz="1800" dirty="0">
              <a:solidFill>
                <a:schemeClr val="accent1">
                  <a:lumMod val="75000"/>
                </a:schemeClr>
              </a:solidFill>
            </a:endParaRPr>
          </a:p>
          <a:p>
            <a:pPr marL="514350" indent="-514350">
              <a:buFont typeface="+mj-lt"/>
              <a:buAutoNum type="arabicPeriod"/>
            </a:pPr>
            <a:r>
              <a:rPr lang="en-US" sz="1800" dirty="0">
                <a:solidFill>
                  <a:schemeClr val="accent1">
                    <a:lumMod val="75000"/>
                  </a:schemeClr>
                </a:solidFill>
              </a:rPr>
              <a:t>Roof with building-integrated </a:t>
            </a:r>
            <a:r>
              <a:rPr lang="en-US" sz="1800" dirty="0" err="1">
                <a:solidFill>
                  <a:schemeClr val="accent1">
                    <a:lumMod val="75000"/>
                  </a:schemeClr>
                </a:solidFill>
              </a:rPr>
              <a:t>photovoltaics</a:t>
            </a:r>
            <a:endParaRPr lang="en-US" sz="1800" dirty="0">
              <a:solidFill>
                <a:schemeClr val="accent1">
                  <a:lumMod val="75000"/>
                </a:schemeClr>
              </a:solidFill>
            </a:endParaRPr>
          </a:p>
          <a:p>
            <a:pPr marL="514350" indent="-514350">
              <a:buFont typeface="+mj-lt"/>
              <a:buAutoNum type="arabicPeriod"/>
            </a:pPr>
            <a:r>
              <a:rPr lang="en-US" sz="1800" dirty="0">
                <a:solidFill>
                  <a:schemeClr val="accent1">
                    <a:lumMod val="75000"/>
                  </a:schemeClr>
                </a:solidFill>
              </a:rPr>
              <a:t>Skylights with spectrally-sensitive glass</a:t>
            </a:r>
          </a:p>
          <a:p>
            <a:pPr marL="514350" indent="-514350">
              <a:buFont typeface="+mj-lt"/>
              <a:buAutoNum type="arabicPeriod"/>
            </a:pPr>
            <a:r>
              <a:rPr lang="en-US" sz="1800" dirty="0">
                <a:solidFill>
                  <a:schemeClr val="accent1">
                    <a:lumMod val="75000"/>
                  </a:schemeClr>
                </a:solidFill>
              </a:rPr>
              <a:t>Energy-efficient and occupancy-sensor controlled light fixtures</a:t>
            </a:r>
          </a:p>
          <a:p>
            <a:pPr marL="514350" indent="-514350">
              <a:buFont typeface="+mj-lt"/>
              <a:buAutoNum type="arabicPeriod"/>
            </a:pPr>
            <a:r>
              <a:rPr lang="en-US" sz="1800" dirty="0" err="1">
                <a:solidFill>
                  <a:schemeClr val="accent1">
                    <a:lumMod val="75000"/>
                  </a:schemeClr>
                </a:solidFill>
              </a:rPr>
              <a:t>Electrochromic</a:t>
            </a:r>
            <a:r>
              <a:rPr lang="en-US" sz="1800" dirty="0">
                <a:solidFill>
                  <a:schemeClr val="accent1">
                    <a:lumMod val="75000"/>
                  </a:schemeClr>
                </a:solidFill>
              </a:rPr>
              <a:t> window</a:t>
            </a:r>
          </a:p>
          <a:p>
            <a:pPr marL="514350" indent="-514350">
              <a:buFont typeface="+mj-lt"/>
              <a:buAutoNum type="arabicPeriod"/>
            </a:pPr>
            <a:r>
              <a:rPr lang="en-US" sz="1800" dirty="0"/>
              <a:t>Floor-installed radiant heating/cooling</a:t>
            </a:r>
          </a:p>
          <a:p>
            <a:pPr marL="514350" indent="-514350">
              <a:buFont typeface="+mj-lt"/>
              <a:buAutoNum type="arabicPeriod"/>
            </a:pPr>
            <a:r>
              <a:rPr lang="en-US" sz="1800" dirty="0"/>
              <a:t>Natural ventilation</a:t>
            </a:r>
          </a:p>
          <a:p>
            <a:pPr marL="514350" indent="-514350">
              <a:buFont typeface="+mj-lt"/>
              <a:buAutoNum type="arabicPeriod"/>
            </a:pPr>
            <a:r>
              <a:rPr lang="en-US" sz="1800" dirty="0"/>
              <a:t>Ground-source heat pump</a:t>
            </a:r>
          </a:p>
          <a:p>
            <a:pPr marL="514350" indent="-514350">
              <a:buFont typeface="+mj-lt"/>
              <a:buAutoNum type="arabicPeriod"/>
            </a:pPr>
            <a:r>
              <a:rPr lang="en-US" sz="1800" dirty="0"/>
              <a:t>Building management system for circuit-by-circuit monitoring</a:t>
            </a:r>
          </a:p>
          <a:p>
            <a:pPr marL="514350" indent="-514350">
              <a:buFont typeface="+mj-lt"/>
              <a:buAutoNum type="arabicPeriod"/>
            </a:pPr>
            <a:r>
              <a:rPr lang="en-US" sz="1800" dirty="0"/>
              <a:t>Energy-efficient office equipment</a:t>
            </a:r>
          </a:p>
          <a:p>
            <a:pPr marL="514350" indent="-514350">
              <a:buFont typeface="+mj-lt"/>
              <a:buAutoNum type="arabicPeriod"/>
            </a:pPr>
            <a:r>
              <a:rPr lang="en-US" sz="1800" dirty="0"/>
              <a:t>Energy-efficient IT and telecom strategy</a:t>
            </a:r>
          </a:p>
          <a:p>
            <a:pPr marL="514350" indent="-514350">
              <a:buFont typeface="+mj-lt"/>
              <a:buAutoNum type="arabicPeriod"/>
            </a:pPr>
            <a:r>
              <a:rPr lang="en-US" sz="1800" dirty="0"/>
              <a:t>Water-efficient landscaping</a:t>
            </a:r>
          </a:p>
          <a:p>
            <a:endParaRPr lang="en-US" sz="1800" dirty="0"/>
          </a:p>
        </p:txBody>
      </p:sp>
      <p:sp>
        <p:nvSpPr>
          <p:cNvPr id="4" name="Rectangle 3"/>
          <p:cNvSpPr/>
          <p:nvPr/>
        </p:nvSpPr>
        <p:spPr>
          <a:xfrm>
            <a:off x="6178893" y="0"/>
            <a:ext cx="2965107" cy="369332"/>
          </a:xfrm>
          <a:prstGeom prst="rect">
            <a:avLst/>
          </a:prstGeom>
        </p:spPr>
        <p:txBody>
          <a:bodyPr wrap="none">
            <a:spAutoFit/>
          </a:bodyPr>
          <a:lstStyle/>
          <a:p>
            <a:r>
              <a:rPr lang="en-US" dirty="0" smtClean="0"/>
              <a:t>ideasnetzero.wordpress.com</a:t>
            </a:r>
            <a:endParaRPr lang="en-US" dirty="0"/>
          </a:p>
        </p:txBody>
      </p:sp>
    </p:spTree>
    <p:extLst>
      <p:ext uri="{BB962C8B-B14F-4D97-AF65-F5344CB8AC3E}">
        <p14:creationId xmlns:p14="http://schemas.microsoft.com/office/powerpoint/2010/main" val="2377457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t>Case Study: </a:t>
            </a:r>
            <a:r>
              <a:rPr lang="en-US" dirty="0" smtClean="0"/>
              <a:t>Stanton </a:t>
            </a:r>
            <a:r>
              <a:rPr lang="en-US" dirty="0"/>
              <a:t>W. Mead Education </a:t>
            </a:r>
            <a:r>
              <a:rPr lang="en-US" dirty="0" smtClean="0"/>
              <a:t>&amp; Visitor </a:t>
            </a:r>
            <a:r>
              <a:rPr lang="en-US" dirty="0"/>
              <a:t>Center </a:t>
            </a:r>
            <a:r>
              <a:rPr lang="en-US" dirty="0" smtClean="0"/>
              <a:t>- </a:t>
            </a:r>
            <a:r>
              <a:rPr lang="en-US" dirty="0" err="1" smtClean="0"/>
              <a:t>Milladore</a:t>
            </a:r>
            <a:r>
              <a:rPr lang="en-US" dirty="0"/>
              <a:t>, WI</a:t>
            </a:r>
          </a:p>
        </p:txBody>
      </p:sp>
      <p:sp>
        <p:nvSpPr>
          <p:cNvPr id="3" name="Content Placeholder 2"/>
          <p:cNvSpPr>
            <a:spLocks noGrp="1"/>
          </p:cNvSpPr>
          <p:nvPr>
            <p:ph idx="1"/>
          </p:nvPr>
        </p:nvSpPr>
        <p:spPr/>
        <p:txBody>
          <a:bodyPr>
            <a:normAutofit fontScale="70000" lnSpcReduction="20000"/>
          </a:bodyPr>
          <a:lstStyle/>
          <a:p>
            <a:r>
              <a:rPr lang="en-US" dirty="0" err="1"/>
              <a:t>Daylighting</a:t>
            </a:r>
            <a:r>
              <a:rPr lang="en-US" dirty="0"/>
              <a:t> &amp; Advanced Lighting Controls</a:t>
            </a:r>
          </a:p>
          <a:p>
            <a:pPr lvl="1"/>
            <a:r>
              <a:rPr lang="en-US" dirty="0" smtClean="0"/>
              <a:t>Ceiling </a:t>
            </a:r>
            <a:r>
              <a:rPr lang="en-US" dirty="0"/>
              <a:t>heights tied to height &amp; location of transom </a:t>
            </a:r>
            <a:r>
              <a:rPr lang="en-US" dirty="0" smtClean="0"/>
              <a:t>windows</a:t>
            </a:r>
            <a:endParaRPr lang="en-US" dirty="0"/>
          </a:p>
          <a:p>
            <a:pPr lvl="1"/>
            <a:r>
              <a:rPr lang="en-US" dirty="0" smtClean="0"/>
              <a:t>Exterior </a:t>
            </a:r>
            <a:r>
              <a:rPr lang="en-US" dirty="0"/>
              <a:t>overhangs </a:t>
            </a:r>
            <a:r>
              <a:rPr lang="en-US" dirty="0" smtClean="0"/>
              <a:t>reduce glare &amp; </a:t>
            </a:r>
            <a:r>
              <a:rPr lang="en-US" dirty="0"/>
              <a:t>overheating </a:t>
            </a:r>
            <a:r>
              <a:rPr lang="en-US" dirty="0" smtClean="0"/>
              <a:t>(reduce </a:t>
            </a:r>
            <a:r>
              <a:rPr lang="en-US" dirty="0"/>
              <a:t>cooling </a:t>
            </a:r>
            <a:r>
              <a:rPr lang="en-US" dirty="0" smtClean="0"/>
              <a:t>loads)</a:t>
            </a:r>
            <a:endParaRPr lang="en-US" dirty="0"/>
          </a:p>
          <a:p>
            <a:pPr lvl="1"/>
            <a:r>
              <a:rPr lang="en-US" dirty="0" smtClean="0"/>
              <a:t>Interior </a:t>
            </a:r>
            <a:r>
              <a:rPr lang="en-US" dirty="0"/>
              <a:t>transom windows to </a:t>
            </a:r>
            <a:r>
              <a:rPr lang="en-US" dirty="0" smtClean="0"/>
              <a:t>borrow light </a:t>
            </a:r>
            <a:r>
              <a:rPr lang="en-US" dirty="0"/>
              <a:t>from adjacent spaces;</a:t>
            </a:r>
          </a:p>
          <a:p>
            <a:pPr lvl="1"/>
            <a:r>
              <a:rPr lang="en-US" dirty="0" smtClean="0"/>
              <a:t>Interior </a:t>
            </a:r>
            <a:r>
              <a:rPr lang="en-US" dirty="0"/>
              <a:t>ceiling finishes and configurations to </a:t>
            </a:r>
            <a:r>
              <a:rPr lang="en-US" dirty="0" smtClean="0"/>
              <a:t>bounce into interior</a:t>
            </a:r>
            <a:endParaRPr lang="en-US" dirty="0"/>
          </a:p>
          <a:p>
            <a:pPr lvl="1"/>
            <a:r>
              <a:rPr lang="en-US" dirty="0" smtClean="0"/>
              <a:t>Interior </a:t>
            </a:r>
            <a:r>
              <a:rPr lang="en-US" dirty="0"/>
              <a:t>wall finishes </a:t>
            </a:r>
            <a:r>
              <a:rPr lang="en-US" dirty="0" err="1" smtClean="0"/>
              <a:t>reflecte</a:t>
            </a:r>
            <a:r>
              <a:rPr lang="en-US" dirty="0" smtClean="0"/>
              <a:t> light </a:t>
            </a:r>
            <a:r>
              <a:rPr lang="en-US" dirty="0"/>
              <a:t>penetration and </a:t>
            </a:r>
            <a:r>
              <a:rPr lang="en-US" dirty="0" smtClean="0"/>
              <a:t>reduce contrast</a:t>
            </a:r>
            <a:endParaRPr lang="en-US" dirty="0"/>
          </a:p>
          <a:p>
            <a:pPr lvl="1"/>
            <a:r>
              <a:rPr lang="en-US" dirty="0" smtClean="0"/>
              <a:t>Suspended </a:t>
            </a:r>
            <a:r>
              <a:rPr lang="en-US" dirty="0"/>
              <a:t>direct/indirect pendant lighting </a:t>
            </a:r>
            <a:r>
              <a:rPr lang="en-US" dirty="0" smtClean="0">
                <a:sym typeface="Symbol"/>
              </a:rPr>
              <a:t> </a:t>
            </a:r>
            <a:r>
              <a:rPr lang="en-US" dirty="0" smtClean="0"/>
              <a:t>ambient lighting</a:t>
            </a:r>
            <a:endParaRPr lang="en-US" dirty="0"/>
          </a:p>
          <a:p>
            <a:pPr lvl="1"/>
            <a:r>
              <a:rPr lang="en-US" dirty="0" smtClean="0"/>
              <a:t>Supplemental </a:t>
            </a:r>
            <a:r>
              <a:rPr lang="en-US" dirty="0"/>
              <a:t>task lighting at workstations and task </a:t>
            </a:r>
            <a:r>
              <a:rPr lang="en-US" dirty="0" smtClean="0"/>
              <a:t>areas</a:t>
            </a:r>
            <a:endParaRPr lang="en-US" dirty="0"/>
          </a:p>
          <a:p>
            <a:pPr lvl="1"/>
            <a:r>
              <a:rPr lang="en-US" dirty="0" smtClean="0"/>
              <a:t>Daylight </a:t>
            </a:r>
            <a:r>
              <a:rPr lang="en-US" dirty="0"/>
              <a:t>sensor-operated controls for lighting </a:t>
            </a:r>
            <a:r>
              <a:rPr lang="en-US" dirty="0" smtClean="0"/>
              <a:t>fixtures </a:t>
            </a:r>
          </a:p>
          <a:p>
            <a:pPr lvl="2"/>
            <a:r>
              <a:rPr lang="en-US" dirty="0" smtClean="0"/>
              <a:t>cut-off </a:t>
            </a:r>
            <a:r>
              <a:rPr lang="en-US" dirty="0"/>
              <a:t>and </a:t>
            </a:r>
            <a:r>
              <a:rPr lang="en-US" dirty="0" smtClean="0"/>
              <a:t>dimming</a:t>
            </a:r>
            <a:endParaRPr lang="en-US" dirty="0"/>
          </a:p>
          <a:p>
            <a:pPr lvl="1"/>
            <a:r>
              <a:rPr lang="en-US" dirty="0" smtClean="0"/>
              <a:t>Occupancy </a:t>
            </a:r>
            <a:r>
              <a:rPr lang="en-US" dirty="0"/>
              <a:t>sensor-operated controls for </a:t>
            </a:r>
            <a:r>
              <a:rPr lang="en-US" dirty="0" smtClean="0"/>
              <a:t>specific spaces</a:t>
            </a:r>
            <a:endParaRPr lang="en-US" dirty="0"/>
          </a:p>
          <a:p>
            <a:pPr lvl="1"/>
            <a:r>
              <a:rPr lang="en-US" dirty="0" smtClean="0"/>
              <a:t>Low-wattage </a:t>
            </a:r>
            <a:r>
              <a:rPr lang="en-US" dirty="0"/>
              <a:t>fluorescent and compact-fluorescent lighting </a:t>
            </a:r>
            <a:r>
              <a:rPr lang="en-US" dirty="0" smtClean="0"/>
              <a:t>fixtures</a:t>
            </a:r>
            <a:endParaRPr lang="en-US" dirty="0"/>
          </a:p>
          <a:p>
            <a:pPr lvl="1"/>
            <a:r>
              <a:rPr lang="en-US" dirty="0"/>
              <a:t>L.E.D. low-wattage exit signs and other </a:t>
            </a:r>
            <a:r>
              <a:rPr lang="en-US" dirty="0" smtClean="0"/>
              <a:t>fixtures</a:t>
            </a:r>
            <a:endParaRPr lang="en-US" dirty="0"/>
          </a:p>
        </p:txBody>
      </p:sp>
      <p:sp>
        <p:nvSpPr>
          <p:cNvPr id="4" name="Rectangle 3"/>
          <p:cNvSpPr/>
          <p:nvPr/>
        </p:nvSpPr>
        <p:spPr>
          <a:xfrm>
            <a:off x="6063220" y="6488668"/>
            <a:ext cx="3080780" cy="369332"/>
          </a:xfrm>
          <a:prstGeom prst="rect">
            <a:avLst/>
          </a:prstGeom>
        </p:spPr>
        <p:txBody>
          <a:bodyPr wrap="none">
            <a:spAutoFit/>
          </a:bodyPr>
          <a:lstStyle/>
          <a:p>
            <a:r>
              <a:rPr lang="en-US" dirty="0" smtClean="0"/>
              <a:t>www.tombrownarchitect.com</a:t>
            </a:r>
            <a:endParaRPr lang="en-US" dirty="0"/>
          </a:p>
        </p:txBody>
      </p:sp>
    </p:spTree>
    <p:extLst>
      <p:ext uri="{BB962C8B-B14F-4D97-AF65-F5344CB8AC3E}">
        <p14:creationId xmlns:p14="http://schemas.microsoft.com/office/powerpoint/2010/main" val="2918736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66"/>
            <a:ext cx="9136487" cy="1143000"/>
          </a:xfrm>
        </p:spPr>
        <p:txBody>
          <a:bodyPr>
            <a:normAutofit fontScale="90000"/>
          </a:bodyPr>
          <a:lstStyle/>
          <a:p>
            <a:r>
              <a:rPr lang="en-US" b="1" dirty="0"/>
              <a:t>Stanton W. Mead Center - </a:t>
            </a:r>
            <a:r>
              <a:rPr lang="en-US" b="1" dirty="0" err="1"/>
              <a:t>Milladore</a:t>
            </a:r>
            <a:r>
              <a:rPr lang="en-US" b="1" dirty="0"/>
              <a:t>, WI</a:t>
            </a:r>
            <a:endParaRPr lang="en-US" dirty="0"/>
          </a:p>
        </p:txBody>
      </p:sp>
      <p:sp>
        <p:nvSpPr>
          <p:cNvPr id="4" name="Rectangle 3"/>
          <p:cNvSpPr/>
          <p:nvPr/>
        </p:nvSpPr>
        <p:spPr>
          <a:xfrm>
            <a:off x="6842793" y="6488668"/>
            <a:ext cx="2301207" cy="369332"/>
          </a:xfrm>
          <a:prstGeom prst="rect">
            <a:avLst/>
          </a:prstGeom>
        </p:spPr>
        <p:txBody>
          <a:bodyPr wrap="none">
            <a:spAutoFit/>
          </a:bodyPr>
          <a:lstStyle/>
          <a:p>
            <a:r>
              <a:rPr lang="en-US" dirty="0"/>
              <a:t>www.meadwildlife.org</a:t>
            </a:r>
          </a:p>
        </p:txBody>
      </p:sp>
      <p:pic>
        <p:nvPicPr>
          <p:cNvPr id="13314" name="Picture 2" descr="C:\Users\everett\Desktop\Pictur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999" y="17526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28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Lit</a:t>
            </a:r>
            <a:endParaRPr lang="en-US" dirty="0"/>
          </a:p>
        </p:txBody>
      </p:sp>
      <p:pic>
        <p:nvPicPr>
          <p:cNvPr id="1026" name="Picture 2" descr="C:\Users\caleb\Desktop\Picture2.jpg"/>
          <p:cNvPicPr>
            <a:picLocks noChangeAspect="1" noChangeArrowheads="1"/>
          </p:cNvPicPr>
          <p:nvPr/>
        </p:nvPicPr>
        <p:blipFill>
          <a:blip r:embed="rId2" cstate="print"/>
          <a:srcRect l="18274" r="7411"/>
          <a:stretch>
            <a:fillRect/>
          </a:stretch>
        </p:blipFill>
        <p:spPr bwMode="auto">
          <a:xfrm>
            <a:off x="3982192" y="1371600"/>
            <a:ext cx="4648200" cy="2822575"/>
          </a:xfrm>
          <a:prstGeom prst="rect">
            <a:avLst/>
          </a:prstGeom>
          <a:noFill/>
        </p:spPr>
      </p:pic>
      <p:pic>
        <p:nvPicPr>
          <p:cNvPr id="1027" name="Picture 3" descr="C:\Users\caleb\Desktop\Picture1.jpg"/>
          <p:cNvPicPr>
            <a:picLocks noChangeAspect="1" noChangeArrowheads="1"/>
          </p:cNvPicPr>
          <p:nvPr/>
        </p:nvPicPr>
        <p:blipFill>
          <a:blip r:embed="rId3" cstate="print"/>
          <a:srcRect/>
          <a:stretch>
            <a:fillRect/>
          </a:stretch>
        </p:blipFill>
        <p:spPr bwMode="auto">
          <a:xfrm>
            <a:off x="381000" y="1828800"/>
            <a:ext cx="3090863" cy="4048125"/>
          </a:xfrm>
          <a:prstGeom prst="rect">
            <a:avLst/>
          </a:prstGeom>
          <a:noFill/>
        </p:spPr>
      </p:pic>
    </p:spTree>
    <p:extLst>
      <p:ext uri="{BB962C8B-B14F-4D97-AF65-F5344CB8AC3E}">
        <p14:creationId xmlns:p14="http://schemas.microsoft.com/office/powerpoint/2010/main" val="8317304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Lighting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4270213"/>
              </p:ext>
            </p:extLst>
          </p:nvPr>
        </p:nvGraphicFramePr>
        <p:xfrm>
          <a:off x="457200" y="1295400"/>
          <a:ext cx="8229600" cy="363626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4168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Lighting Type</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Efficiency (lumens/watt)</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Lifetime (hours)</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Color Rendering Index (CRI)</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Color Temperature (K)</a:t>
                      </a:r>
                      <a:endParaRPr lang="en-US" sz="1800" b="0">
                        <a:solidFill>
                          <a:srgbClr val="000000"/>
                        </a:solidFill>
                        <a:effectLst/>
                        <a:latin typeface="+mn-lt"/>
                        <a:ea typeface="Arial"/>
                      </a:endParaRPr>
                    </a:p>
                  </a:txBody>
                  <a:tcPr marL="68580" marR="68580" marT="0" marB="0" anchor="ctr"/>
                </a:tc>
              </a:tr>
              <a:tr h="37084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Mercury vapor</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25-60</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16000 - 24000</a:t>
                      </a:r>
                      <a:endParaRPr lang="en-US" sz="1800" b="0" dirty="0">
                        <a:solidFill>
                          <a:srgbClr val="000000"/>
                        </a:solidFill>
                        <a:effectLst/>
                        <a:latin typeface="+mn-lt"/>
                        <a:ea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50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(poor to fair)</a:t>
                      </a:r>
                      <a:endParaRPr lang="en-US" sz="1800" b="0" dirty="0" smtClean="0">
                        <a:solidFill>
                          <a:srgbClr val="000000"/>
                        </a:solidFill>
                        <a:effectLst/>
                        <a:latin typeface="+mn-lt"/>
                        <a:ea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3200-7000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(warm to cold)</a:t>
                      </a:r>
                      <a:endParaRPr lang="en-US" sz="1800" b="0" dirty="0" smtClean="0">
                        <a:solidFill>
                          <a:srgbClr val="000000"/>
                        </a:solidFill>
                        <a:effectLst/>
                        <a:latin typeface="+mn-lt"/>
                        <a:ea typeface="Arial"/>
                      </a:endParaRPr>
                    </a:p>
                  </a:txBody>
                  <a:tcPr marL="68580" marR="68580" marT="0" marB="0" anchor="ctr"/>
                </a:tc>
              </a:tr>
              <a:tr h="37084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Metal Halide</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70-115</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5000 </a:t>
                      </a:r>
                      <a:r>
                        <a:rPr lang="en-US" sz="1800" b="0" dirty="0" smtClean="0">
                          <a:solidFill>
                            <a:srgbClr val="000000"/>
                          </a:solidFill>
                          <a:effectLst/>
                          <a:latin typeface="+mn-lt"/>
                          <a:ea typeface="Times New Roman"/>
                        </a:rPr>
                        <a:t>- 20000</a:t>
                      </a:r>
                      <a:endParaRPr lang="en-US" sz="1800" b="0" dirty="0">
                        <a:solidFill>
                          <a:srgbClr val="000000"/>
                        </a:solidFill>
                        <a:effectLst/>
                        <a:latin typeface="+mn-lt"/>
                        <a:ea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70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(fair)</a:t>
                      </a:r>
                      <a:endParaRPr lang="en-US" sz="1800" b="0" dirty="0" smtClean="0">
                        <a:solidFill>
                          <a:srgbClr val="000000"/>
                        </a:solidFill>
                        <a:effectLst/>
                        <a:latin typeface="+mn-lt"/>
                        <a:ea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3700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(cold)</a:t>
                      </a:r>
                      <a:endParaRPr lang="en-US" sz="1800" b="0" dirty="0" smtClean="0">
                        <a:solidFill>
                          <a:srgbClr val="000000"/>
                        </a:solidFill>
                        <a:effectLst/>
                        <a:latin typeface="+mn-lt"/>
                        <a:ea typeface="Arial"/>
                      </a:endParaRPr>
                    </a:p>
                  </a:txBody>
                  <a:tcPr marL="68580" marR="68580" marT="0" marB="0" anchor="ctr"/>
                </a:tc>
              </a:tr>
              <a:tr h="37084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High-Pressure Sodium</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50-140</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16000 </a:t>
                      </a:r>
                      <a:r>
                        <a:rPr lang="en-US" sz="1800" b="0" dirty="0" smtClean="0">
                          <a:solidFill>
                            <a:srgbClr val="000000"/>
                          </a:solidFill>
                          <a:effectLst/>
                          <a:latin typeface="+mn-lt"/>
                          <a:ea typeface="Times New Roman"/>
                        </a:rPr>
                        <a:t>- 2400</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25 </a:t>
                      </a:r>
                      <a:endParaRPr lang="en-US" sz="1800" b="0" dirty="0" smtClean="0">
                        <a:solidFill>
                          <a:srgbClr val="000000"/>
                        </a:solidFill>
                        <a:effectLst/>
                        <a:latin typeface="+mn-lt"/>
                        <a:ea typeface="Times New Roman"/>
                      </a:endParaRPr>
                    </a:p>
                    <a:p>
                      <a:pPr marL="0" marR="0" algn="ctr">
                        <a:lnSpc>
                          <a:spcPct val="115000"/>
                        </a:lnSpc>
                        <a:spcBef>
                          <a:spcPts val="0"/>
                        </a:spcBef>
                        <a:spcAft>
                          <a:spcPts val="0"/>
                        </a:spcAft>
                      </a:pPr>
                      <a:r>
                        <a:rPr lang="en-US" sz="1800" b="0" dirty="0" smtClean="0">
                          <a:solidFill>
                            <a:srgbClr val="000000"/>
                          </a:solidFill>
                          <a:effectLst/>
                          <a:latin typeface="+mn-lt"/>
                          <a:ea typeface="Times New Roman"/>
                        </a:rPr>
                        <a:t>(</a:t>
                      </a:r>
                      <a:r>
                        <a:rPr lang="en-US" sz="1800" b="0" dirty="0">
                          <a:solidFill>
                            <a:srgbClr val="000000"/>
                          </a:solidFill>
                          <a:effectLst/>
                          <a:latin typeface="+mn-lt"/>
                          <a:ea typeface="Times New Roman"/>
                        </a:rPr>
                        <a:t>poor)</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2100</a:t>
                      </a:r>
                      <a:endParaRPr lang="en-US" sz="1800" b="0">
                        <a:solidFill>
                          <a:srgbClr val="000000"/>
                        </a:solidFill>
                        <a:effectLst/>
                        <a:latin typeface="+mn-lt"/>
                        <a:ea typeface="Arial"/>
                      </a:endParaRPr>
                    </a:p>
                  </a:txBody>
                  <a:tcPr marL="68580" marR="68580" marT="0" marB="0" anchor="ctr"/>
                </a:tc>
              </a:tr>
              <a:tr h="37084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Low-pressure sodium</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60-150</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12000 </a:t>
                      </a:r>
                      <a:r>
                        <a:rPr lang="en-US" sz="1800" b="0" dirty="0" smtClean="0">
                          <a:solidFill>
                            <a:srgbClr val="000000"/>
                          </a:solidFill>
                          <a:effectLst/>
                          <a:latin typeface="+mn-lt"/>
                          <a:ea typeface="Times New Roman"/>
                        </a:rPr>
                        <a:t>- 18000</a:t>
                      </a:r>
                      <a:endParaRPr lang="en-US" sz="1800" b="0" dirty="0">
                        <a:solidFill>
                          <a:srgbClr val="000000"/>
                        </a:solidFill>
                        <a:effectLst/>
                        <a:latin typeface="+mn-lt"/>
                        <a:ea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a:solidFill>
                            <a:srgbClr val="000000"/>
                          </a:solidFill>
                          <a:effectLst/>
                          <a:latin typeface="+mn-lt"/>
                          <a:ea typeface="Times New Roman"/>
                        </a:rPr>
                        <a:t>0 -</a:t>
                      </a:r>
                      <a:r>
                        <a:rPr lang="en-US" sz="1800" b="0" dirty="0" smtClean="0">
                          <a:solidFill>
                            <a:srgbClr val="000000"/>
                          </a:solidFill>
                          <a:effectLst/>
                          <a:latin typeface="+mn-lt"/>
                          <a:ea typeface="Times New Roman"/>
                        </a:rPr>
                        <a:t>18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rgbClr val="000000"/>
                          </a:solidFill>
                          <a:effectLst/>
                          <a:latin typeface="+mn-lt"/>
                          <a:ea typeface="Times New Roman"/>
                        </a:rPr>
                        <a:t>(very poor)</a:t>
                      </a:r>
                      <a:endParaRPr lang="en-US" sz="1800" b="0" dirty="0" smtClean="0">
                        <a:solidFill>
                          <a:srgbClr val="000000"/>
                        </a:solidFill>
                        <a:effectLst/>
                        <a:latin typeface="+mn-lt"/>
                        <a:ea typeface="Arial"/>
                      </a:endParaRPr>
                    </a:p>
                  </a:txBody>
                  <a:tcPr marL="68580" marR="68580" marT="0" marB="0" anchor="ctr"/>
                </a:tc>
                <a:tc>
                  <a:txBody>
                    <a:bodyPr/>
                    <a:lstStyle/>
                    <a:p>
                      <a:pPr algn="ctr"/>
                      <a:r>
                        <a:rPr lang="en-US" sz="1800" b="0" dirty="0" smtClean="0">
                          <a:effectLst/>
                          <a:latin typeface="+mn-lt"/>
                        </a:rPr>
                        <a:t>NA</a:t>
                      </a:r>
                      <a:endParaRPr lang="en-US" sz="1800" b="0" dirty="0">
                        <a:effectLst/>
                        <a:latin typeface="+mn-lt"/>
                      </a:endParaRPr>
                    </a:p>
                  </a:txBody>
                  <a:tcPr marL="68580" marR="68580" marT="0" marB="0" anchor="ctr"/>
                </a:tc>
              </a:tr>
              <a:tr h="370840">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LED</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67</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a:solidFill>
                            <a:srgbClr val="000000"/>
                          </a:solidFill>
                          <a:effectLst/>
                          <a:latin typeface="+mn-lt"/>
                          <a:ea typeface="Times New Roman"/>
                        </a:rPr>
                        <a:t>&gt;50,000</a:t>
                      </a:r>
                      <a:endParaRPr lang="en-US" sz="1800" b="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75</a:t>
                      </a:r>
                      <a:endParaRPr lang="en-US" sz="1800" b="0" dirty="0">
                        <a:solidFill>
                          <a:srgbClr val="000000"/>
                        </a:solidFill>
                        <a:effectLst/>
                        <a:latin typeface="+mn-lt"/>
                        <a:ea typeface="Arial"/>
                      </a:endParaRPr>
                    </a:p>
                  </a:txBody>
                  <a:tcPr marL="68580" marR="68580"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Times New Roman"/>
                        </a:rPr>
                        <a:t>6000</a:t>
                      </a:r>
                      <a:endParaRPr lang="en-US" sz="1800" b="0" dirty="0">
                        <a:solidFill>
                          <a:srgbClr val="000000"/>
                        </a:solidFill>
                        <a:effectLst/>
                        <a:latin typeface="+mn-lt"/>
                        <a:ea typeface="Arial"/>
                      </a:endParaRPr>
                    </a:p>
                  </a:txBody>
                  <a:tcPr marL="68580" marR="68580" marT="0" marB="0" anchor="ctr"/>
                </a:tc>
              </a:tr>
            </a:tbl>
          </a:graphicData>
        </a:graphic>
      </p:graphicFrame>
      <p:sp>
        <p:nvSpPr>
          <p:cNvPr id="5" name="TextBox 4"/>
          <p:cNvSpPr txBox="1"/>
          <p:nvPr/>
        </p:nvSpPr>
        <p:spPr>
          <a:xfrm>
            <a:off x="-37606" y="6519446"/>
            <a:ext cx="9181605" cy="338554"/>
          </a:xfrm>
          <a:prstGeom prst="rect">
            <a:avLst/>
          </a:prstGeom>
          <a:noFill/>
        </p:spPr>
        <p:txBody>
          <a:bodyPr wrap="square" rtlCol="0">
            <a:spAutoFit/>
          </a:bodyPr>
          <a:lstStyle/>
          <a:p>
            <a:pPr algn="ctr"/>
            <a:r>
              <a:rPr lang="en-US" sz="1600" b="1" dirty="0"/>
              <a:t> </a:t>
            </a:r>
            <a:r>
              <a:rPr lang="en-US" sz="1600" dirty="0" smtClean="0"/>
              <a:t>Miller </a:t>
            </a:r>
            <a:r>
              <a:rPr lang="en-US" sz="1600" dirty="0"/>
              <a:t>(2012) "Outdoor Area Lighting", </a:t>
            </a:r>
            <a:r>
              <a:rPr lang="en-US" sz="1600" u="sng" dirty="0" smtClean="0">
                <a:hlinkClick r:id="rId3"/>
              </a:rPr>
              <a:t>apps1.eere.energy.gov</a:t>
            </a:r>
            <a:r>
              <a:rPr lang="en-US" sz="1600" dirty="0"/>
              <a:t>,</a:t>
            </a:r>
            <a:r>
              <a:rPr lang="en-US" sz="1600" i="1" dirty="0"/>
              <a:t> </a:t>
            </a:r>
            <a:r>
              <a:rPr lang="en-US" sz="1600" dirty="0"/>
              <a:t>accessed on </a:t>
            </a:r>
            <a:r>
              <a:rPr lang="en-US" sz="1600" dirty="0" smtClean="0"/>
              <a:t> November </a:t>
            </a:r>
            <a:r>
              <a:rPr lang="en-US" sz="1600" dirty="0"/>
              <a:t>20, </a:t>
            </a:r>
            <a:r>
              <a:rPr lang="en-US" sz="1600" dirty="0" smtClean="0"/>
              <a:t>2012</a:t>
            </a:r>
            <a:endParaRPr lang="en-US" sz="1600" dirty="0"/>
          </a:p>
        </p:txBody>
      </p:sp>
    </p:spTree>
    <p:extLst>
      <p:ext uri="{BB962C8B-B14F-4D97-AF65-F5344CB8AC3E}">
        <p14:creationId xmlns:p14="http://schemas.microsoft.com/office/powerpoint/2010/main" val="2031453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Mercury Vapor</a:t>
            </a:r>
            <a:endParaRPr lang="en-US" dirty="0"/>
          </a:p>
        </p:txBody>
      </p:sp>
      <p:sp>
        <p:nvSpPr>
          <p:cNvPr id="5" name="Rectangle 4"/>
          <p:cNvSpPr/>
          <p:nvPr/>
        </p:nvSpPr>
        <p:spPr>
          <a:xfrm>
            <a:off x="0" y="2370"/>
            <a:ext cx="2211246" cy="369332"/>
          </a:xfrm>
          <a:prstGeom prst="rect">
            <a:avLst/>
          </a:prstGeom>
        </p:spPr>
        <p:txBody>
          <a:bodyPr wrap="none">
            <a:spAutoFit/>
          </a:bodyPr>
          <a:lstStyle/>
          <a:p>
            <a:r>
              <a:rPr lang="en-US" dirty="0"/>
              <a:t>upload.wikimedia.org</a:t>
            </a:r>
          </a:p>
        </p:txBody>
      </p:sp>
      <p:sp>
        <p:nvSpPr>
          <p:cNvPr id="6" name="TextBox 5"/>
          <p:cNvSpPr txBox="1"/>
          <p:nvPr/>
        </p:nvSpPr>
        <p:spPr>
          <a:xfrm>
            <a:off x="0" y="5726668"/>
            <a:ext cx="9144000" cy="369332"/>
          </a:xfrm>
          <a:prstGeom prst="rect">
            <a:avLst/>
          </a:prstGeom>
          <a:noFill/>
        </p:spPr>
        <p:txBody>
          <a:bodyPr wrap="square" rtlCol="0">
            <a:spAutoFit/>
          </a:bodyPr>
          <a:lstStyle/>
          <a:p>
            <a:pPr algn="ctr"/>
            <a:r>
              <a:rPr lang="en-US" dirty="0" smtClean="0"/>
              <a:t>outdoor </a:t>
            </a:r>
            <a:r>
              <a:rPr lang="en-US" dirty="0"/>
              <a:t>security, area lighting, general flood lighting, </a:t>
            </a:r>
            <a:r>
              <a:rPr lang="en-US" dirty="0" smtClean="0"/>
              <a:t>barns, parking lots</a:t>
            </a:r>
            <a:endParaRPr lang="en-US" dirty="0"/>
          </a:p>
        </p:txBody>
      </p:sp>
      <p:sp>
        <p:nvSpPr>
          <p:cNvPr id="7" name="Rectangle 6"/>
          <p:cNvSpPr/>
          <p:nvPr/>
        </p:nvSpPr>
        <p:spPr>
          <a:xfrm>
            <a:off x="5974991" y="2370"/>
            <a:ext cx="3169009" cy="369332"/>
          </a:xfrm>
          <a:prstGeom prst="rect">
            <a:avLst/>
          </a:prstGeom>
        </p:spPr>
        <p:txBody>
          <a:bodyPr wrap="none">
            <a:spAutoFit/>
          </a:bodyPr>
          <a:lstStyle/>
          <a:p>
            <a:r>
              <a:rPr lang="en-US" dirty="0"/>
              <a:t>www.westinghouselighting.com</a:t>
            </a:r>
          </a:p>
        </p:txBody>
      </p:sp>
      <p:pic>
        <p:nvPicPr>
          <p:cNvPr id="11266" name="Picture 2" descr="C:\Users\everett\Desktop\Pictur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357937"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7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Halide</a:t>
            </a:r>
            <a:endParaRPr lang="en-US" dirty="0"/>
          </a:p>
        </p:txBody>
      </p:sp>
      <p:sp>
        <p:nvSpPr>
          <p:cNvPr id="3" name="TextBox 2"/>
          <p:cNvSpPr txBox="1"/>
          <p:nvPr/>
        </p:nvSpPr>
        <p:spPr>
          <a:xfrm>
            <a:off x="-1" y="6208040"/>
            <a:ext cx="9144001" cy="646331"/>
          </a:xfrm>
          <a:prstGeom prst="rect">
            <a:avLst/>
          </a:prstGeom>
          <a:noFill/>
        </p:spPr>
        <p:txBody>
          <a:bodyPr wrap="square" rtlCol="0">
            <a:spAutoFit/>
          </a:bodyPr>
          <a:lstStyle/>
          <a:p>
            <a:pPr algn="ctr"/>
            <a:r>
              <a:rPr lang="en-US" dirty="0"/>
              <a:t>retail, industrial, area lighting, accent lighting, sports lighting, security lighting, roadway </a:t>
            </a:r>
            <a:r>
              <a:rPr lang="en-US" dirty="0" smtClean="0"/>
              <a:t>lighting, parking garage</a:t>
            </a:r>
            <a:endParaRPr lang="en-US" dirty="0"/>
          </a:p>
        </p:txBody>
      </p:sp>
      <p:sp>
        <p:nvSpPr>
          <p:cNvPr id="5" name="Rectangle 4"/>
          <p:cNvSpPr/>
          <p:nvPr/>
        </p:nvSpPr>
        <p:spPr>
          <a:xfrm>
            <a:off x="5974991" y="2370"/>
            <a:ext cx="3169009" cy="369332"/>
          </a:xfrm>
          <a:prstGeom prst="rect">
            <a:avLst/>
          </a:prstGeom>
        </p:spPr>
        <p:txBody>
          <a:bodyPr wrap="none">
            <a:spAutoFit/>
          </a:bodyPr>
          <a:lstStyle/>
          <a:p>
            <a:r>
              <a:rPr lang="en-US" dirty="0"/>
              <a:t>www.westinghouselighting.com</a:t>
            </a:r>
          </a:p>
        </p:txBody>
      </p:sp>
      <p:pic>
        <p:nvPicPr>
          <p:cNvPr id="12290" name="Picture 2" descr="C:\Users\everett\Desktop\Pictur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315325"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39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Sodium</a:t>
            </a:r>
            <a:endParaRPr lang="en-US" dirty="0"/>
          </a:p>
        </p:txBody>
      </p:sp>
      <p:sp>
        <p:nvSpPr>
          <p:cNvPr id="4" name="Rectangle 3"/>
          <p:cNvSpPr/>
          <p:nvPr/>
        </p:nvSpPr>
        <p:spPr>
          <a:xfrm>
            <a:off x="5974991" y="2370"/>
            <a:ext cx="3169009" cy="369332"/>
          </a:xfrm>
          <a:prstGeom prst="rect">
            <a:avLst/>
          </a:prstGeom>
        </p:spPr>
        <p:txBody>
          <a:bodyPr wrap="none">
            <a:spAutoFit/>
          </a:bodyPr>
          <a:lstStyle/>
          <a:p>
            <a:r>
              <a:rPr lang="en-US" dirty="0"/>
              <a:t>www.westinghouselighting.com</a:t>
            </a:r>
          </a:p>
        </p:txBody>
      </p:sp>
      <p:sp>
        <p:nvSpPr>
          <p:cNvPr id="3" name="TextBox 2"/>
          <p:cNvSpPr txBox="1"/>
          <p:nvPr/>
        </p:nvSpPr>
        <p:spPr>
          <a:xfrm>
            <a:off x="0" y="5867400"/>
            <a:ext cx="9144000" cy="369332"/>
          </a:xfrm>
          <a:prstGeom prst="rect">
            <a:avLst/>
          </a:prstGeom>
          <a:noFill/>
        </p:spPr>
        <p:txBody>
          <a:bodyPr wrap="square" rtlCol="0">
            <a:spAutoFit/>
          </a:bodyPr>
          <a:lstStyle/>
          <a:p>
            <a:pPr algn="ctr"/>
            <a:r>
              <a:rPr lang="en-US" dirty="0"/>
              <a:t>outdoor security, parking garage, parking lot, roadway </a:t>
            </a:r>
            <a:r>
              <a:rPr lang="en-US" dirty="0" smtClean="0"/>
              <a:t>lighting, area </a:t>
            </a:r>
            <a:r>
              <a:rPr lang="en-US" dirty="0"/>
              <a:t>lighting </a:t>
            </a:r>
            <a:r>
              <a:rPr lang="en-US" dirty="0" smtClean="0"/>
              <a:t>applications</a:t>
            </a:r>
            <a:endParaRPr lang="en-US" dirty="0"/>
          </a:p>
        </p:txBody>
      </p:sp>
      <p:sp>
        <p:nvSpPr>
          <p:cNvPr id="5" name="Rectangle 4"/>
          <p:cNvSpPr/>
          <p:nvPr/>
        </p:nvSpPr>
        <p:spPr>
          <a:xfrm>
            <a:off x="-29980" y="2370"/>
            <a:ext cx="2625399" cy="369332"/>
          </a:xfrm>
          <a:prstGeom prst="rect">
            <a:avLst/>
          </a:prstGeom>
        </p:spPr>
        <p:txBody>
          <a:bodyPr wrap="none">
            <a:spAutoFit/>
          </a:bodyPr>
          <a:lstStyle/>
          <a:p>
            <a:r>
              <a:rPr lang="en-US" dirty="0"/>
              <a:t>image.made-in-china.com</a:t>
            </a:r>
          </a:p>
        </p:txBody>
      </p:sp>
      <p:pic>
        <p:nvPicPr>
          <p:cNvPr id="13314" name="Picture 2" descr="C:\Users\everett\Desktop\Pictur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01075"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8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7531" y="0"/>
            <a:ext cx="2086469" cy="369332"/>
          </a:xfrm>
          <a:prstGeom prst="rect">
            <a:avLst/>
          </a:prstGeom>
        </p:spPr>
        <p:txBody>
          <a:bodyPr wrap="none">
            <a:spAutoFit/>
          </a:bodyPr>
          <a:lstStyle/>
          <a:p>
            <a:r>
              <a:rPr lang="en-US" dirty="0"/>
              <a:t>www.bulklights.com</a:t>
            </a:r>
          </a:p>
        </p:txBody>
      </p:sp>
      <p:sp>
        <p:nvSpPr>
          <p:cNvPr id="4" name="Rectangle 3"/>
          <p:cNvSpPr/>
          <p:nvPr/>
        </p:nvSpPr>
        <p:spPr>
          <a:xfrm>
            <a:off x="0" y="0"/>
            <a:ext cx="1662315" cy="369332"/>
          </a:xfrm>
          <a:prstGeom prst="rect">
            <a:avLst/>
          </a:prstGeom>
        </p:spPr>
        <p:txBody>
          <a:bodyPr wrap="none">
            <a:spAutoFit/>
          </a:bodyPr>
          <a:lstStyle/>
          <a:p>
            <a:r>
              <a:rPr lang="en-US" dirty="0"/>
              <a:t>i00.i.aliimg.com</a:t>
            </a:r>
          </a:p>
        </p:txBody>
      </p:sp>
      <p:sp>
        <p:nvSpPr>
          <p:cNvPr id="2" name="Title 1"/>
          <p:cNvSpPr>
            <a:spLocks noGrp="1"/>
          </p:cNvSpPr>
          <p:nvPr>
            <p:ph type="title"/>
          </p:nvPr>
        </p:nvSpPr>
        <p:spPr/>
        <p:txBody>
          <a:bodyPr/>
          <a:lstStyle/>
          <a:p>
            <a:r>
              <a:rPr lang="en-US" dirty="0" smtClean="0"/>
              <a:t>LED</a:t>
            </a:r>
            <a:endParaRPr lang="en-US" dirty="0"/>
          </a:p>
        </p:txBody>
      </p:sp>
      <p:sp>
        <p:nvSpPr>
          <p:cNvPr id="5" name="TextBox 4"/>
          <p:cNvSpPr txBox="1"/>
          <p:nvPr/>
        </p:nvSpPr>
        <p:spPr>
          <a:xfrm>
            <a:off x="5486400" y="6261616"/>
            <a:ext cx="2799292" cy="369332"/>
          </a:xfrm>
          <a:prstGeom prst="rect">
            <a:avLst/>
          </a:prstGeom>
          <a:noFill/>
        </p:spPr>
        <p:txBody>
          <a:bodyPr wrap="none" rtlCol="0">
            <a:spAutoFit/>
          </a:bodyPr>
          <a:lstStyle/>
          <a:p>
            <a:r>
              <a:rPr lang="en-US" dirty="0" smtClean="0"/>
              <a:t>Cobra Head Led Street Light</a:t>
            </a:r>
            <a:endParaRPr lang="en-US" dirty="0"/>
          </a:p>
        </p:txBody>
      </p:sp>
      <p:pic>
        <p:nvPicPr>
          <p:cNvPr id="14338" name="Picture 2" descr="C:\Users\everett\Desktop\Pictur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070975" cy="538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32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accent lighting</a:t>
            </a:r>
            <a:endParaRPr lang="en-US" dirty="0"/>
          </a:p>
        </p:txBody>
      </p:sp>
      <p:sp>
        <p:nvSpPr>
          <p:cNvPr id="3" name="Rectangle 2"/>
          <p:cNvSpPr/>
          <p:nvPr/>
        </p:nvSpPr>
        <p:spPr>
          <a:xfrm>
            <a:off x="6587210" y="0"/>
            <a:ext cx="2556790" cy="369332"/>
          </a:xfrm>
          <a:prstGeom prst="rect">
            <a:avLst/>
          </a:prstGeom>
        </p:spPr>
        <p:txBody>
          <a:bodyPr wrap="none">
            <a:spAutoFit/>
          </a:bodyPr>
          <a:lstStyle/>
          <a:p>
            <a:r>
              <a:rPr lang="en-US" dirty="0"/>
              <a:t>blog.pegasuslighting.com</a:t>
            </a:r>
          </a:p>
        </p:txBody>
      </p:sp>
      <p:sp>
        <p:nvSpPr>
          <p:cNvPr id="4" name="Rectangle 3"/>
          <p:cNvSpPr/>
          <p:nvPr/>
        </p:nvSpPr>
        <p:spPr>
          <a:xfrm>
            <a:off x="0" y="0"/>
            <a:ext cx="3248069" cy="369332"/>
          </a:xfrm>
          <a:prstGeom prst="rect">
            <a:avLst/>
          </a:prstGeom>
        </p:spPr>
        <p:txBody>
          <a:bodyPr wrap="none">
            <a:spAutoFit/>
          </a:bodyPr>
          <a:lstStyle/>
          <a:p>
            <a:r>
              <a:rPr lang="en-US" dirty="0" smtClean="0"/>
              <a:t>images.highspeedbackbone.net</a:t>
            </a:r>
            <a:endParaRPr lang="en-US" dirty="0"/>
          </a:p>
        </p:txBody>
      </p:sp>
      <p:pic>
        <p:nvPicPr>
          <p:cNvPr id="15362" name="Picture 2" descr="C:\Users\everett\Desktop\Pictur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062163"/>
            <a:ext cx="7912100" cy="29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902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Gas Station</a:t>
            </a:r>
            <a:endParaRPr lang="en-US" dirty="0"/>
          </a:p>
        </p:txBody>
      </p:sp>
      <p:sp>
        <p:nvSpPr>
          <p:cNvPr id="3" name="Rectangle 2"/>
          <p:cNvSpPr/>
          <p:nvPr/>
        </p:nvSpPr>
        <p:spPr>
          <a:xfrm>
            <a:off x="6776826" y="0"/>
            <a:ext cx="2379049" cy="369332"/>
          </a:xfrm>
          <a:prstGeom prst="rect">
            <a:avLst/>
          </a:prstGeom>
        </p:spPr>
        <p:txBody>
          <a:bodyPr wrap="none">
            <a:spAutoFit/>
          </a:bodyPr>
          <a:lstStyle/>
          <a:p>
            <a:r>
              <a:rPr lang="en-US" dirty="0"/>
              <a:t>synergylightingusa.com</a:t>
            </a:r>
          </a:p>
        </p:txBody>
      </p:sp>
      <p:sp>
        <p:nvSpPr>
          <p:cNvPr id="4" name="TextBox 3"/>
          <p:cNvSpPr txBox="1"/>
          <p:nvPr/>
        </p:nvSpPr>
        <p:spPr>
          <a:xfrm>
            <a:off x="0" y="5410200"/>
            <a:ext cx="9155875" cy="1323439"/>
          </a:xfrm>
          <a:prstGeom prst="rect">
            <a:avLst/>
          </a:prstGeom>
          <a:noFill/>
        </p:spPr>
        <p:txBody>
          <a:bodyPr wrap="square" rtlCol="0">
            <a:spAutoFit/>
          </a:bodyPr>
          <a:lstStyle/>
          <a:p>
            <a:pPr algn="ctr"/>
            <a:r>
              <a:rPr lang="en-US" sz="2000" dirty="0"/>
              <a:t>20 years </a:t>
            </a:r>
            <a:r>
              <a:rPr lang="en-US" sz="2000" dirty="0" smtClean="0"/>
              <a:t>maintenance </a:t>
            </a:r>
            <a:r>
              <a:rPr lang="en-US" sz="2000" dirty="0"/>
              <a:t>free operation </a:t>
            </a:r>
            <a:endParaRPr lang="en-US" sz="2000" dirty="0" smtClean="0"/>
          </a:p>
          <a:p>
            <a:pPr algn="ctr"/>
            <a:r>
              <a:rPr lang="en-US" sz="2000" dirty="0" smtClean="0"/>
              <a:t>cost </a:t>
            </a:r>
            <a:r>
              <a:rPr lang="en-US" sz="2000" dirty="0"/>
              <a:t>savings over </a:t>
            </a:r>
            <a:r>
              <a:rPr lang="en-US" sz="2000" dirty="0" smtClean="0"/>
              <a:t>life </a:t>
            </a:r>
            <a:r>
              <a:rPr lang="en-US" sz="2000" dirty="0"/>
              <a:t>of </a:t>
            </a:r>
            <a:r>
              <a:rPr lang="en-US" sz="2000" dirty="0" smtClean="0"/>
              <a:t>fixtures &gt; $300,000</a:t>
            </a:r>
          </a:p>
          <a:p>
            <a:pPr algn="ctr"/>
            <a:r>
              <a:rPr lang="en-US" sz="2000" dirty="0" smtClean="0"/>
              <a:t>Better Color, No Color Change</a:t>
            </a:r>
          </a:p>
          <a:p>
            <a:pPr algn="ctr"/>
            <a:r>
              <a:rPr lang="en-US" sz="2000" dirty="0" smtClean="0"/>
              <a:t>Less change in Illumination levels over time</a:t>
            </a:r>
            <a:endParaRPr lang="en-US" sz="2000" dirty="0"/>
          </a:p>
        </p:txBody>
      </p:sp>
      <p:pic>
        <p:nvPicPr>
          <p:cNvPr id="16386" name="Picture 2" descr="C:\Users\everett\Desktop\Pictur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26500" cy="39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22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Light Pollution</a:t>
            </a:r>
            <a:endParaRPr lang="en-US" dirty="0"/>
          </a:p>
        </p:txBody>
      </p:sp>
      <p:sp>
        <p:nvSpPr>
          <p:cNvPr id="4" name="Content Placeholder 3"/>
          <p:cNvSpPr>
            <a:spLocks noGrp="1"/>
          </p:cNvSpPr>
          <p:nvPr>
            <p:ph sz="half" idx="1"/>
          </p:nvPr>
        </p:nvSpPr>
        <p:spPr/>
        <p:txBody>
          <a:bodyPr/>
          <a:lstStyle/>
          <a:p>
            <a:r>
              <a:rPr lang="en-US" dirty="0" smtClean="0"/>
              <a:t>Problems</a:t>
            </a:r>
          </a:p>
          <a:p>
            <a:pPr lvl="1"/>
            <a:r>
              <a:rPr lang="en-US" dirty="0" smtClean="0"/>
              <a:t>Glare</a:t>
            </a:r>
          </a:p>
          <a:p>
            <a:pPr lvl="1"/>
            <a:r>
              <a:rPr lang="en-US" dirty="0" smtClean="0"/>
              <a:t>Trespass</a:t>
            </a:r>
          </a:p>
          <a:p>
            <a:pPr lvl="1"/>
            <a:r>
              <a:rPr lang="en-US" dirty="0" smtClean="0"/>
              <a:t>Sky Glow</a:t>
            </a:r>
            <a:endParaRPr lang="en-US" dirty="0"/>
          </a:p>
        </p:txBody>
      </p:sp>
      <p:sp>
        <p:nvSpPr>
          <p:cNvPr id="5" name="Content Placeholder 4"/>
          <p:cNvSpPr>
            <a:spLocks noGrp="1"/>
          </p:cNvSpPr>
          <p:nvPr>
            <p:ph sz="half" idx="2"/>
          </p:nvPr>
        </p:nvSpPr>
        <p:spPr/>
        <p:txBody>
          <a:bodyPr/>
          <a:lstStyle/>
          <a:p>
            <a:r>
              <a:rPr lang="en-US" dirty="0" smtClean="0"/>
              <a:t>Solutions</a:t>
            </a:r>
          </a:p>
          <a:p>
            <a:pPr lvl="1"/>
            <a:r>
              <a:rPr lang="en-US" dirty="0" smtClean="0"/>
              <a:t>Do not over light</a:t>
            </a:r>
          </a:p>
          <a:p>
            <a:pPr lvl="1"/>
            <a:r>
              <a:rPr lang="en-US" dirty="0" smtClean="0"/>
              <a:t>Direct light</a:t>
            </a:r>
          </a:p>
          <a:p>
            <a:pPr lvl="2"/>
            <a:r>
              <a:rPr lang="en-US" dirty="0" smtClean="0"/>
              <a:t>LED</a:t>
            </a:r>
          </a:p>
          <a:p>
            <a:pPr lvl="2"/>
            <a:r>
              <a:rPr lang="en-US" dirty="0" smtClean="0"/>
              <a:t>Shade</a:t>
            </a:r>
          </a:p>
          <a:p>
            <a:pPr lvl="1"/>
            <a:r>
              <a:rPr lang="en-US" dirty="0" smtClean="0"/>
              <a:t>Timers, Sensors</a:t>
            </a:r>
          </a:p>
        </p:txBody>
      </p:sp>
    </p:spTree>
    <p:extLst>
      <p:ext uri="{BB962C8B-B14F-4D97-AF65-F5344CB8AC3E}">
        <p14:creationId xmlns:p14="http://schemas.microsoft.com/office/powerpoint/2010/main" val="149126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Skylight</a:t>
            </a:r>
            <a:endParaRPr lang="en-US" dirty="0"/>
          </a:p>
        </p:txBody>
      </p:sp>
      <p:sp>
        <p:nvSpPr>
          <p:cNvPr id="5" name="Content Placeholder 4"/>
          <p:cNvSpPr>
            <a:spLocks noGrp="1"/>
          </p:cNvSpPr>
          <p:nvPr>
            <p:ph idx="1"/>
          </p:nvPr>
        </p:nvSpPr>
        <p:spPr>
          <a:xfrm>
            <a:off x="457200" y="1295400"/>
            <a:ext cx="3200400" cy="4830763"/>
          </a:xfrm>
        </p:spPr>
        <p:txBody>
          <a:bodyPr/>
          <a:lstStyle/>
          <a:p>
            <a:r>
              <a:rPr lang="en-US" dirty="0" smtClean="0"/>
              <a:t>In this application:</a:t>
            </a:r>
            <a:br>
              <a:rPr lang="en-US" dirty="0" smtClean="0"/>
            </a:br>
            <a:r>
              <a:rPr lang="en-US" dirty="0" smtClean="0"/>
              <a:t>Diffusing panels used in summertime </a:t>
            </a:r>
            <a:endParaRPr lang="en-US" dirty="0"/>
          </a:p>
        </p:txBody>
      </p:sp>
      <p:sp>
        <p:nvSpPr>
          <p:cNvPr id="4" name="Rectangle 3"/>
          <p:cNvSpPr/>
          <p:nvPr/>
        </p:nvSpPr>
        <p:spPr>
          <a:xfrm>
            <a:off x="0" y="6488668"/>
            <a:ext cx="2875339" cy="369332"/>
          </a:xfrm>
          <a:prstGeom prst="rect">
            <a:avLst/>
          </a:prstGeom>
        </p:spPr>
        <p:txBody>
          <a:bodyPr wrap="none">
            <a:spAutoFit/>
          </a:bodyPr>
          <a:lstStyle/>
          <a:p>
            <a:r>
              <a:rPr lang="en-US" dirty="0"/>
              <a:t>ideasnetzero.wordpress.com</a:t>
            </a:r>
          </a:p>
        </p:txBody>
      </p:sp>
      <p:pic>
        <p:nvPicPr>
          <p:cNvPr id="2050" name="Picture 2" descr="C:\Users\everett\Desktop\Pict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3338"/>
            <a:ext cx="4829175" cy="689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74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Atrium</a:t>
            </a:r>
            <a:endParaRPr lang="en-US" dirty="0"/>
          </a:p>
        </p:txBody>
      </p:sp>
      <p:pic>
        <p:nvPicPr>
          <p:cNvPr id="2051" name="Picture 3"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945" y="-1"/>
            <a:ext cx="53213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4009" y="6488668"/>
            <a:ext cx="2309991" cy="369332"/>
          </a:xfrm>
          <a:prstGeom prst="rect">
            <a:avLst/>
          </a:prstGeom>
        </p:spPr>
        <p:txBody>
          <a:bodyPr wrap="none">
            <a:spAutoFit/>
          </a:bodyPr>
          <a:lstStyle/>
          <a:p>
            <a:r>
              <a:rPr lang="en-US" dirty="0"/>
              <a:t>www.designshare.com</a:t>
            </a:r>
          </a:p>
        </p:txBody>
      </p:sp>
    </p:spTree>
    <p:extLst>
      <p:ext uri="{BB962C8B-B14F-4D97-AF65-F5344CB8AC3E}">
        <p14:creationId xmlns:p14="http://schemas.microsoft.com/office/powerpoint/2010/main" val="230130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Well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17" y="1004866"/>
            <a:ext cx="7620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47861" y="6488668"/>
            <a:ext cx="1906035" cy="369332"/>
          </a:xfrm>
          <a:prstGeom prst="rect">
            <a:avLst/>
          </a:prstGeom>
        </p:spPr>
        <p:txBody>
          <a:bodyPr wrap="none">
            <a:spAutoFit/>
          </a:bodyPr>
          <a:lstStyle/>
          <a:p>
            <a:r>
              <a:rPr lang="en-US" dirty="0"/>
              <a:t>www.ics.ele.tue.nl</a:t>
            </a:r>
          </a:p>
        </p:txBody>
      </p:sp>
    </p:spTree>
    <p:extLst>
      <p:ext uri="{BB962C8B-B14F-4D97-AF65-F5344CB8AC3E}">
        <p14:creationId xmlns:p14="http://schemas.microsoft.com/office/powerpoint/2010/main" val="313141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Lit</a:t>
            </a:r>
            <a:endParaRPr lang="en-US" dirty="0"/>
          </a:p>
        </p:txBody>
      </p:sp>
      <p:sp>
        <p:nvSpPr>
          <p:cNvPr id="3" name="Content Placeholder 2"/>
          <p:cNvSpPr>
            <a:spLocks noGrp="1"/>
          </p:cNvSpPr>
          <p:nvPr>
            <p:ph idx="1"/>
          </p:nvPr>
        </p:nvSpPr>
        <p:spPr/>
        <p:txBody>
          <a:bodyPr/>
          <a:lstStyle/>
          <a:p>
            <a:r>
              <a:rPr lang="en-US" dirty="0" smtClean="0"/>
              <a:t>Windows</a:t>
            </a:r>
          </a:p>
          <a:p>
            <a:r>
              <a:rPr lang="en-US" dirty="0" smtClean="0"/>
              <a:t>Window in Light Well </a:t>
            </a:r>
          </a:p>
          <a:p>
            <a:endParaRPr lang="en-US" dirty="0" smtClean="0"/>
          </a:p>
          <a:p>
            <a:endParaRPr lang="en-US" dirty="0"/>
          </a:p>
          <a:p>
            <a:r>
              <a:rPr lang="en-US" dirty="0" smtClean="0"/>
              <a:t>The higher the window, the farther light penetrates the interior space</a:t>
            </a:r>
          </a:p>
          <a:p>
            <a:pPr lvl="1"/>
            <a:r>
              <a:rPr lang="en-US" dirty="0" smtClean="0">
                <a:solidFill>
                  <a:srgbClr val="FF0000"/>
                </a:solidFill>
              </a:rPr>
              <a:t> </a:t>
            </a:r>
            <a:endParaRPr lang="en-US" dirty="0" smtClean="0">
              <a:solidFill>
                <a:srgbClr val="FF0000"/>
              </a:solidFill>
            </a:endParaRPr>
          </a:p>
        </p:txBody>
      </p:sp>
      <p:sp>
        <p:nvSpPr>
          <p:cNvPr id="4" name="TextBox 3"/>
          <p:cNvSpPr txBox="1"/>
          <p:nvPr/>
        </p:nvSpPr>
        <p:spPr>
          <a:xfrm>
            <a:off x="0" y="6527913"/>
            <a:ext cx="9132711" cy="338554"/>
          </a:xfrm>
          <a:prstGeom prst="rect">
            <a:avLst/>
          </a:prstGeom>
          <a:noFill/>
        </p:spPr>
        <p:txBody>
          <a:bodyPr wrap="square" rtlCol="0">
            <a:spAutoFit/>
          </a:bodyPr>
          <a:lstStyle/>
          <a:p>
            <a:pPr algn="ctr"/>
            <a:r>
              <a:rPr lang="en-US" sz="1600" dirty="0"/>
              <a:t>Ernest Orlando Lawrence Berkeley National </a:t>
            </a:r>
            <a:r>
              <a:rPr lang="en-US" sz="1600" dirty="0" smtClean="0"/>
              <a:t>Laboratory (1997) “Tips for </a:t>
            </a:r>
            <a:r>
              <a:rPr lang="en-US" sz="1600" dirty="0" err="1" smtClean="0"/>
              <a:t>Daylighting</a:t>
            </a:r>
            <a:r>
              <a:rPr lang="en-US" sz="1600" dirty="0" smtClean="0"/>
              <a:t>”, </a:t>
            </a:r>
            <a:r>
              <a:rPr lang="en-US" sz="1600" dirty="0"/>
              <a:t>LBNL-39945</a:t>
            </a:r>
          </a:p>
        </p:txBody>
      </p:sp>
    </p:spTree>
    <p:extLst>
      <p:ext uri="{BB962C8B-B14F-4D97-AF65-F5344CB8AC3E}">
        <p14:creationId xmlns:p14="http://schemas.microsoft.com/office/powerpoint/2010/main" val="2351549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3194</Words>
  <Application>Microsoft Office PowerPoint</Application>
  <PresentationFormat>On-screen Show (4:3)</PresentationFormat>
  <Paragraphs>607</Paragraphs>
  <Slides>57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Symbol</vt:lpstr>
      <vt:lpstr>Times New Roman</vt:lpstr>
      <vt:lpstr>Office Theme</vt:lpstr>
      <vt:lpstr>Lighting</vt:lpstr>
      <vt:lpstr>Illumination</vt:lpstr>
      <vt:lpstr>Recommended light levels</vt:lpstr>
      <vt:lpstr>Daylighting</vt:lpstr>
      <vt:lpstr>Top Lit</vt:lpstr>
      <vt:lpstr>Skylight</vt:lpstr>
      <vt:lpstr>Atrium</vt:lpstr>
      <vt:lpstr>Light Well</vt:lpstr>
      <vt:lpstr>Side Lit</vt:lpstr>
      <vt:lpstr>Windows</vt:lpstr>
      <vt:lpstr>Windows</vt:lpstr>
      <vt:lpstr>Interior Atrium</vt:lpstr>
      <vt:lpstr>Side Lit Orientation</vt:lpstr>
      <vt:lpstr>Translucent Wall</vt:lpstr>
      <vt:lpstr>Clerestory</vt:lpstr>
      <vt:lpstr>Curtain wall</vt:lpstr>
      <vt:lpstr>Overglazing</vt:lpstr>
      <vt:lpstr>Window Rules of Thumb</vt:lpstr>
      <vt:lpstr>What’s wrong with my office?</vt:lpstr>
      <vt:lpstr>Light Shelves</vt:lpstr>
      <vt:lpstr>Problems           Solutions</vt:lpstr>
      <vt:lpstr>Feasibility of Daylighting</vt:lpstr>
      <vt:lpstr>Visible Transmittance, VT</vt:lpstr>
      <vt:lpstr>Feasibility Example</vt:lpstr>
      <vt:lpstr>Feasibility Example Cont.</vt:lpstr>
      <vt:lpstr>External Shading</vt:lpstr>
      <vt:lpstr>Stanton W. Mead Center - Milladore, WI</vt:lpstr>
      <vt:lpstr>Overhang Design</vt:lpstr>
      <vt:lpstr>Example: Pitman NJ</vt:lpstr>
      <vt:lpstr>Sun Chart – Pitman NJ</vt:lpstr>
      <vt:lpstr>Shades</vt:lpstr>
      <vt:lpstr>Sensors</vt:lpstr>
      <vt:lpstr>Light Tubes</vt:lpstr>
      <vt:lpstr>Light Tube</vt:lpstr>
      <vt:lpstr>Light Tube</vt:lpstr>
      <vt:lpstr>Active</vt:lpstr>
      <vt:lpstr>Indoor Lighting</vt:lpstr>
      <vt:lpstr>Lumens per Watt</vt:lpstr>
      <vt:lpstr>Color</vt:lpstr>
      <vt:lpstr>A19 Bulbs</vt:lpstr>
      <vt:lpstr>Bulb Example</vt:lpstr>
      <vt:lpstr>Bulb Example Continued</vt:lpstr>
      <vt:lpstr>4’ Light Tube Types</vt:lpstr>
      <vt:lpstr>4’ Light Tubes</vt:lpstr>
      <vt:lpstr>Tube Example</vt:lpstr>
      <vt:lpstr>Tube Example Continued</vt:lpstr>
      <vt:lpstr>Case Study: Integrated Design Associates</vt:lpstr>
      <vt:lpstr>Case Study: Stanton W. Mead Education &amp; Visitor Center - Milladore, WI</vt:lpstr>
      <vt:lpstr>Stanton W. Mead Center - Milladore, WI</vt:lpstr>
      <vt:lpstr>Outdoor Lighting</vt:lpstr>
      <vt:lpstr>Mercury Vapor</vt:lpstr>
      <vt:lpstr>Metal Halide</vt:lpstr>
      <vt:lpstr>High Pressure Sodium</vt:lpstr>
      <vt:lpstr>LED</vt:lpstr>
      <vt:lpstr>LED accent lighting</vt:lpstr>
      <vt:lpstr>Case Study: Gas Station</vt:lpstr>
      <vt:lpstr>Light Pollution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Everett, Jess W.</dc:creator>
  <cp:lastModifiedBy>JWE</cp:lastModifiedBy>
  <cp:revision>90</cp:revision>
  <dcterms:created xsi:type="dcterms:W3CDTF">2006-08-16T00:00:00Z</dcterms:created>
  <dcterms:modified xsi:type="dcterms:W3CDTF">2014-01-20T21:53:06Z</dcterms:modified>
</cp:coreProperties>
</file>